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81" r:id="rId4"/>
  </p:sldMasterIdLst>
  <p:sldIdLst>
    <p:sldId id="348" r:id="rId5"/>
    <p:sldId id="346" r:id="rId6"/>
    <p:sldId id="349" r:id="rId7"/>
    <p:sldId id="333" r:id="rId8"/>
    <p:sldId id="350" r:id="rId9"/>
    <p:sldId id="266" r:id="rId10"/>
    <p:sldId id="265" r:id="rId11"/>
    <p:sldId id="342" r:id="rId12"/>
    <p:sldId id="352" r:id="rId13"/>
    <p:sldId id="354" r:id="rId14"/>
    <p:sldId id="285" r:id="rId15"/>
    <p:sldId id="34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34" autoAdjust="0"/>
  </p:normalViewPr>
  <p:slideViewPr>
    <p:cSldViewPr snapToGrid="0">
      <p:cViewPr>
        <p:scale>
          <a:sx n="70" d="100"/>
          <a:sy n="70" d="100"/>
        </p:scale>
        <p:origin x="44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B9096-BD59-475B-B0C3-6483CF6C978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104BC37-270E-4167-8825-D9E1D02ABFD2}">
      <dgm:prSet phldrT="[Text]" custT="1"/>
      <dgm:spPr/>
      <dgm:t>
        <a:bodyPr/>
        <a:lstStyle/>
        <a:p>
          <a:r>
            <a:rPr lang="en-US" sz="2200" dirty="0"/>
            <a:t>JOSE</a:t>
          </a:r>
        </a:p>
      </dgm:t>
    </dgm:pt>
    <dgm:pt modelId="{081C987E-97F5-4CC8-AACE-2B7E76A0553B}" type="parTrans" cxnId="{EE2579A1-BF86-40A5-8C66-C03785D39CD4}">
      <dgm:prSet/>
      <dgm:spPr/>
      <dgm:t>
        <a:bodyPr/>
        <a:lstStyle/>
        <a:p>
          <a:endParaRPr lang="en-US"/>
        </a:p>
      </dgm:t>
    </dgm:pt>
    <dgm:pt modelId="{06EF83DD-A46E-4AB3-BEFA-3BFC64CF4659}" type="sibTrans" cxnId="{EE2579A1-BF86-40A5-8C66-C03785D39CD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re Hispanic students than ever go to college, but cost is high">
            <a:extLst>
              <a:ext uri="{FF2B5EF4-FFF2-40B4-BE49-F238E27FC236}">
                <a16:creationId xmlns:a16="http://schemas.microsoft.com/office/drawing/2014/main" id="{D145879B-781C-4EA4-A1FE-0BF00B1B67E9}"/>
              </a:ext>
            </a:extLst>
          </dgm14:cNvPr>
        </a:ext>
      </dgm:extLst>
    </dgm:pt>
    <dgm:pt modelId="{27AEBB3A-70ED-4D80-BCC8-77D972535B1F}" type="pres">
      <dgm:prSet presAssocID="{28DB9096-BD59-475B-B0C3-6483CF6C9783}" presName="Name0" presStyleCnt="0">
        <dgm:presLayoutVars>
          <dgm:chMax val="7"/>
          <dgm:chPref val="7"/>
          <dgm:dir/>
        </dgm:presLayoutVars>
      </dgm:prSet>
      <dgm:spPr/>
    </dgm:pt>
    <dgm:pt modelId="{6248A085-26AF-4042-85A4-F7AC8D76116F}" type="pres">
      <dgm:prSet presAssocID="{28DB9096-BD59-475B-B0C3-6483CF6C9783}" presName="Name1" presStyleCnt="0"/>
      <dgm:spPr/>
    </dgm:pt>
    <dgm:pt modelId="{C5A2D4FE-BEA1-4032-8310-AEAE43C79838}" type="pres">
      <dgm:prSet presAssocID="{06EF83DD-A46E-4AB3-BEFA-3BFC64CF4659}" presName="picture_1" presStyleCnt="0"/>
      <dgm:spPr/>
    </dgm:pt>
    <dgm:pt modelId="{3360A39E-A9CA-4B82-80C0-EBAE71BD308A}" type="pres">
      <dgm:prSet presAssocID="{06EF83DD-A46E-4AB3-BEFA-3BFC64CF4659}" presName="pictureRepeatNode" presStyleLbl="alignImgPlace1" presStyleIdx="0" presStyleCnt="1" custLinFactNeighborX="33755" custLinFactNeighborY="-11402"/>
      <dgm:spPr/>
    </dgm:pt>
    <dgm:pt modelId="{6C9D99AC-6915-421A-B562-DF7EBCEA3EA8}" type="pres">
      <dgm:prSet presAssocID="{E104BC37-270E-4167-8825-D9E1D02ABFD2}" presName="text_1" presStyleLbl="node1" presStyleIdx="0" presStyleCnt="0" custLinFactNeighborX="6748" custLinFactNeighborY="44770">
        <dgm:presLayoutVars>
          <dgm:bulletEnabled val="1"/>
        </dgm:presLayoutVars>
      </dgm:prSet>
      <dgm:spPr/>
    </dgm:pt>
  </dgm:ptLst>
  <dgm:cxnLst>
    <dgm:cxn modelId="{0AD4F938-98E3-4A70-A8A9-E9114DBECA00}" type="presOf" srcId="{06EF83DD-A46E-4AB3-BEFA-3BFC64CF4659}" destId="{3360A39E-A9CA-4B82-80C0-EBAE71BD308A}" srcOrd="0" destOrd="0" presId="urn:microsoft.com/office/officeart/2008/layout/CircularPictureCallout"/>
    <dgm:cxn modelId="{88EA4C74-B717-4868-9FB0-6210B6290829}" type="presOf" srcId="{28DB9096-BD59-475B-B0C3-6483CF6C9783}" destId="{27AEBB3A-70ED-4D80-BCC8-77D972535B1F}" srcOrd="0" destOrd="0" presId="urn:microsoft.com/office/officeart/2008/layout/CircularPictureCallout"/>
    <dgm:cxn modelId="{EE2579A1-BF86-40A5-8C66-C03785D39CD4}" srcId="{28DB9096-BD59-475B-B0C3-6483CF6C9783}" destId="{E104BC37-270E-4167-8825-D9E1D02ABFD2}" srcOrd="0" destOrd="0" parTransId="{081C987E-97F5-4CC8-AACE-2B7E76A0553B}" sibTransId="{06EF83DD-A46E-4AB3-BEFA-3BFC64CF4659}"/>
    <dgm:cxn modelId="{E699A0FB-1955-4281-859D-9164A7201B2D}" type="presOf" srcId="{E104BC37-270E-4167-8825-D9E1D02ABFD2}" destId="{6C9D99AC-6915-421A-B562-DF7EBCEA3EA8}" srcOrd="0" destOrd="0" presId="urn:microsoft.com/office/officeart/2008/layout/CircularPictureCallout"/>
    <dgm:cxn modelId="{755B8999-F04D-4F56-A70E-EE2F3D363AF2}" type="presParOf" srcId="{27AEBB3A-70ED-4D80-BCC8-77D972535B1F}" destId="{6248A085-26AF-4042-85A4-F7AC8D76116F}" srcOrd="0" destOrd="0" presId="urn:microsoft.com/office/officeart/2008/layout/CircularPictureCallout"/>
    <dgm:cxn modelId="{8267D607-B0A7-4125-82CA-483F06438061}" type="presParOf" srcId="{6248A085-26AF-4042-85A4-F7AC8D76116F}" destId="{C5A2D4FE-BEA1-4032-8310-AEAE43C79838}" srcOrd="0" destOrd="0" presId="urn:microsoft.com/office/officeart/2008/layout/CircularPictureCallout"/>
    <dgm:cxn modelId="{D0FD89AC-64A3-4134-B666-EB744CAE1337}" type="presParOf" srcId="{C5A2D4FE-BEA1-4032-8310-AEAE43C79838}" destId="{3360A39E-A9CA-4B82-80C0-EBAE71BD308A}" srcOrd="0" destOrd="0" presId="urn:microsoft.com/office/officeart/2008/layout/CircularPictureCallout"/>
    <dgm:cxn modelId="{02CC41AA-9ED2-440D-BB33-7FE75C8CF6A9}" type="presParOf" srcId="{6248A085-26AF-4042-85A4-F7AC8D76116F}" destId="{6C9D99AC-6915-421A-B562-DF7EBCEA3EA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8A474-A18D-4C31-9E7F-8BFDF643668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D9D2A22-AF45-455C-A49F-2633546041AE}">
      <dgm:prSet phldrT="[Text]" custT="1"/>
      <dgm:spPr/>
      <dgm:t>
        <a:bodyPr/>
        <a:lstStyle/>
        <a:p>
          <a:r>
            <a:rPr lang="en-US" sz="2200" dirty="0"/>
            <a:t>NANCY</a:t>
          </a:r>
        </a:p>
      </dgm:t>
    </dgm:pt>
    <dgm:pt modelId="{D8C9CDB0-F07F-46AA-8852-963B7A98643F}" type="sibTrans" cxnId="{76DCAAB1-7E1B-4285-9A78-FFA0D149075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67 African American Woman With Baby Girl Working From Home Stock Photos,  Pictures &amp;amp; Royalty-Free Images - iStock">
            <a:extLst>
              <a:ext uri="{FF2B5EF4-FFF2-40B4-BE49-F238E27FC236}">
                <a16:creationId xmlns:a16="http://schemas.microsoft.com/office/drawing/2014/main" id="{AB0573AC-585B-4C8C-BA73-4EA0DDDE43D4}"/>
              </a:ext>
            </a:extLst>
          </dgm14:cNvPr>
        </a:ext>
      </dgm:extLst>
    </dgm:pt>
    <dgm:pt modelId="{7A3A2381-9157-4B96-AA32-C7374D2C996D}" type="parTrans" cxnId="{76DCAAB1-7E1B-4285-9A78-FFA0D1490758}">
      <dgm:prSet/>
      <dgm:spPr/>
      <dgm:t>
        <a:bodyPr/>
        <a:lstStyle/>
        <a:p>
          <a:endParaRPr lang="en-US"/>
        </a:p>
      </dgm:t>
    </dgm:pt>
    <dgm:pt modelId="{014DFF05-2405-47E4-9C7A-974F01FB8527}" type="pres">
      <dgm:prSet presAssocID="{4078A474-A18D-4C31-9E7F-8BFDF643668E}" presName="Name0" presStyleCnt="0">
        <dgm:presLayoutVars>
          <dgm:chMax val="7"/>
          <dgm:chPref val="7"/>
          <dgm:dir/>
        </dgm:presLayoutVars>
      </dgm:prSet>
      <dgm:spPr/>
    </dgm:pt>
    <dgm:pt modelId="{E8D00823-41F9-4B6A-BB67-BA796AC46E0C}" type="pres">
      <dgm:prSet presAssocID="{4078A474-A18D-4C31-9E7F-8BFDF643668E}" presName="Name1" presStyleCnt="0"/>
      <dgm:spPr/>
    </dgm:pt>
    <dgm:pt modelId="{DDF9E1C9-D91D-45F1-B0D2-ECCA18877CDD}" type="pres">
      <dgm:prSet presAssocID="{D8C9CDB0-F07F-46AA-8852-963B7A98643F}" presName="picture_1" presStyleCnt="0"/>
      <dgm:spPr/>
    </dgm:pt>
    <dgm:pt modelId="{F5D4D7BB-AFA5-477C-8200-B24D37D0626B}" type="pres">
      <dgm:prSet presAssocID="{D8C9CDB0-F07F-46AA-8852-963B7A98643F}" presName="pictureRepeatNode" presStyleLbl="alignImgPlace1" presStyleIdx="0" presStyleCnt="1" custLinFactNeighborX="57911" custLinFactNeighborY="3872"/>
      <dgm:spPr/>
    </dgm:pt>
    <dgm:pt modelId="{5BA6D3DB-BCE6-4735-AA5F-7DEB5619BD67}" type="pres">
      <dgm:prSet presAssocID="{FD9D2A22-AF45-455C-A49F-2633546041AE}" presName="text_1" presStyleLbl="node1" presStyleIdx="0" presStyleCnt="0" custLinFactNeighborX="16236" custLinFactNeighborY="93253">
        <dgm:presLayoutVars>
          <dgm:bulletEnabled val="1"/>
        </dgm:presLayoutVars>
      </dgm:prSet>
      <dgm:spPr/>
    </dgm:pt>
  </dgm:ptLst>
  <dgm:cxnLst>
    <dgm:cxn modelId="{41FDEF3C-20EB-491D-815D-DD0399FFC06D}" type="presOf" srcId="{D8C9CDB0-F07F-46AA-8852-963B7A98643F}" destId="{F5D4D7BB-AFA5-477C-8200-B24D37D0626B}" srcOrd="0" destOrd="0" presId="urn:microsoft.com/office/officeart/2008/layout/CircularPictureCallout"/>
    <dgm:cxn modelId="{11667D3D-7789-4F5A-9B38-32BA5F5D057D}" type="presOf" srcId="{FD9D2A22-AF45-455C-A49F-2633546041AE}" destId="{5BA6D3DB-BCE6-4735-AA5F-7DEB5619BD67}" srcOrd="0" destOrd="0" presId="urn:microsoft.com/office/officeart/2008/layout/CircularPictureCallout"/>
    <dgm:cxn modelId="{51B88842-5594-4CAF-8A49-C4AE3646940D}" type="presOf" srcId="{4078A474-A18D-4C31-9E7F-8BFDF643668E}" destId="{014DFF05-2405-47E4-9C7A-974F01FB8527}" srcOrd="0" destOrd="0" presId="urn:microsoft.com/office/officeart/2008/layout/CircularPictureCallout"/>
    <dgm:cxn modelId="{76DCAAB1-7E1B-4285-9A78-FFA0D1490758}" srcId="{4078A474-A18D-4C31-9E7F-8BFDF643668E}" destId="{FD9D2A22-AF45-455C-A49F-2633546041AE}" srcOrd="0" destOrd="0" parTransId="{7A3A2381-9157-4B96-AA32-C7374D2C996D}" sibTransId="{D8C9CDB0-F07F-46AA-8852-963B7A98643F}"/>
    <dgm:cxn modelId="{A4AC5E4B-F18F-4C63-88E2-44C17090E337}" type="presParOf" srcId="{014DFF05-2405-47E4-9C7A-974F01FB8527}" destId="{E8D00823-41F9-4B6A-BB67-BA796AC46E0C}" srcOrd="0" destOrd="0" presId="urn:microsoft.com/office/officeart/2008/layout/CircularPictureCallout"/>
    <dgm:cxn modelId="{52A052D2-40C8-4DA9-9C28-6748DD49F5E8}" type="presParOf" srcId="{E8D00823-41F9-4B6A-BB67-BA796AC46E0C}" destId="{DDF9E1C9-D91D-45F1-B0D2-ECCA18877CDD}" srcOrd="0" destOrd="0" presId="urn:microsoft.com/office/officeart/2008/layout/CircularPictureCallout"/>
    <dgm:cxn modelId="{BE2E1FBA-82B1-4989-B5AC-A3F9A527C95A}" type="presParOf" srcId="{DDF9E1C9-D91D-45F1-B0D2-ECCA18877CDD}" destId="{F5D4D7BB-AFA5-477C-8200-B24D37D0626B}" srcOrd="0" destOrd="0" presId="urn:microsoft.com/office/officeart/2008/layout/CircularPictureCallout"/>
    <dgm:cxn modelId="{2B6F49FA-6EA6-4961-B8B9-0D6ECE9FF377}" type="presParOf" srcId="{E8D00823-41F9-4B6A-BB67-BA796AC46E0C}" destId="{5BA6D3DB-BCE6-4735-AA5F-7DEB5619BD6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E52CD3-2135-4233-990E-1775BF2CBE3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23B3576-02E3-4B88-8E48-79EF4024C500}">
      <dgm:prSet phldrT="[Text]"/>
      <dgm:spPr/>
      <dgm:t>
        <a:bodyPr/>
        <a:lstStyle/>
        <a:p>
          <a:r>
            <a:rPr lang="en-US" dirty="0"/>
            <a:t>THAN </a:t>
          </a:r>
          <a:r>
            <a:rPr lang="en-US" dirty="0" err="1"/>
            <a:t>THAN</a:t>
          </a:r>
          <a:endParaRPr lang="en-US" dirty="0"/>
        </a:p>
      </dgm:t>
    </dgm:pt>
    <dgm:pt modelId="{6FD7E590-8077-49F1-B42E-686EEDCA08B6}" type="parTrans" cxnId="{9451A0BD-7429-4D7E-8160-6703CDF8584C}">
      <dgm:prSet/>
      <dgm:spPr/>
      <dgm:t>
        <a:bodyPr/>
        <a:lstStyle/>
        <a:p>
          <a:endParaRPr lang="en-US"/>
        </a:p>
      </dgm:t>
    </dgm:pt>
    <dgm:pt modelId="{14110CCF-6EAF-4420-83E8-32C1172C78CE}" type="sibTrans" cxnId="{9451A0BD-7429-4D7E-8160-6703CDF858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>
            <a:ln>
              <a:noFill/>
            </a:ln>
          </a:endParaRPr>
        </a:p>
      </dgm:t>
      <dgm:extLst>
        <a:ext uri="{E40237B7-FDA0-4F09-8148-C483321AD2D9}">
          <dgm14:cNvPr xmlns:dgm14="http://schemas.microsoft.com/office/drawing/2010/diagram" id="0" name="" descr="Big things grow from small things for Karen people in Thailand">
            <a:extLst>
              <a:ext uri="{FF2B5EF4-FFF2-40B4-BE49-F238E27FC236}">
                <a16:creationId xmlns:a16="http://schemas.microsoft.com/office/drawing/2014/main" id="{B74F70F8-1BF2-4CE3-9644-8B1771687939}"/>
              </a:ext>
            </a:extLst>
          </dgm14:cNvPr>
        </a:ext>
      </dgm:extLst>
    </dgm:pt>
    <dgm:pt modelId="{9E46A07E-770E-44F2-8ECE-C8FA380BDD2B}" type="pres">
      <dgm:prSet presAssocID="{6FE52CD3-2135-4233-990E-1775BF2CBE32}" presName="Name0" presStyleCnt="0">
        <dgm:presLayoutVars>
          <dgm:chMax val="7"/>
          <dgm:chPref val="7"/>
          <dgm:dir/>
        </dgm:presLayoutVars>
      </dgm:prSet>
      <dgm:spPr/>
    </dgm:pt>
    <dgm:pt modelId="{B64C32BA-602F-4AC2-A22D-7A410FF4F809}" type="pres">
      <dgm:prSet presAssocID="{6FE52CD3-2135-4233-990E-1775BF2CBE32}" presName="Name1" presStyleCnt="0"/>
      <dgm:spPr/>
    </dgm:pt>
    <dgm:pt modelId="{B131ACDA-DFCE-4348-8F62-4AEFD19175FE}" type="pres">
      <dgm:prSet presAssocID="{14110CCF-6EAF-4420-83E8-32C1172C78CE}" presName="picture_1" presStyleCnt="0"/>
      <dgm:spPr/>
    </dgm:pt>
    <dgm:pt modelId="{EDE5CF15-B8B9-4BE6-BA24-6C795BC7BA33}" type="pres">
      <dgm:prSet presAssocID="{14110CCF-6EAF-4420-83E8-32C1172C78CE}" presName="pictureRepeatNode" presStyleLbl="alignImgPlace1" presStyleIdx="0" presStyleCnt="1" custScaleX="117879" custScaleY="107065" custLinFactNeighborX="32496" custLinFactNeighborY="-9823"/>
      <dgm:spPr/>
    </dgm:pt>
    <dgm:pt modelId="{06F9BA5B-ADC8-4F74-91FE-968C5F9E648A}" type="pres">
      <dgm:prSet presAssocID="{523B3576-02E3-4B88-8E48-79EF4024C500}" presName="text_1" presStyleLbl="node1" presStyleIdx="0" presStyleCnt="0" custLinFactY="10065" custLinFactNeighborX="-37048" custLinFactNeighborY="100000">
        <dgm:presLayoutVars>
          <dgm:bulletEnabled val="1"/>
        </dgm:presLayoutVars>
      </dgm:prSet>
      <dgm:spPr/>
    </dgm:pt>
  </dgm:ptLst>
  <dgm:cxnLst>
    <dgm:cxn modelId="{0A1CEE7B-A54F-413E-AC62-47261B37ACB3}" type="presOf" srcId="{6FE52CD3-2135-4233-990E-1775BF2CBE32}" destId="{9E46A07E-770E-44F2-8ECE-C8FA380BDD2B}" srcOrd="0" destOrd="0" presId="urn:microsoft.com/office/officeart/2008/layout/CircularPictureCallout"/>
    <dgm:cxn modelId="{A3B9388E-05DF-4479-96FF-498315D217F6}" type="presOf" srcId="{523B3576-02E3-4B88-8E48-79EF4024C500}" destId="{06F9BA5B-ADC8-4F74-91FE-968C5F9E648A}" srcOrd="0" destOrd="0" presId="urn:microsoft.com/office/officeart/2008/layout/CircularPictureCallout"/>
    <dgm:cxn modelId="{E675EFB5-A920-443A-866D-3453950202B6}" type="presOf" srcId="{14110CCF-6EAF-4420-83E8-32C1172C78CE}" destId="{EDE5CF15-B8B9-4BE6-BA24-6C795BC7BA33}" srcOrd="0" destOrd="0" presId="urn:microsoft.com/office/officeart/2008/layout/CircularPictureCallout"/>
    <dgm:cxn modelId="{9451A0BD-7429-4D7E-8160-6703CDF8584C}" srcId="{6FE52CD3-2135-4233-990E-1775BF2CBE32}" destId="{523B3576-02E3-4B88-8E48-79EF4024C500}" srcOrd="0" destOrd="0" parTransId="{6FD7E590-8077-49F1-B42E-686EEDCA08B6}" sibTransId="{14110CCF-6EAF-4420-83E8-32C1172C78CE}"/>
    <dgm:cxn modelId="{6E481E55-5DD2-4410-9DA4-D558702F8BBE}" type="presParOf" srcId="{9E46A07E-770E-44F2-8ECE-C8FA380BDD2B}" destId="{B64C32BA-602F-4AC2-A22D-7A410FF4F809}" srcOrd="0" destOrd="0" presId="urn:microsoft.com/office/officeart/2008/layout/CircularPictureCallout"/>
    <dgm:cxn modelId="{C3DDB245-DFCD-4143-ACE9-ABAF39D17786}" type="presParOf" srcId="{B64C32BA-602F-4AC2-A22D-7A410FF4F809}" destId="{B131ACDA-DFCE-4348-8F62-4AEFD19175FE}" srcOrd="0" destOrd="0" presId="urn:microsoft.com/office/officeart/2008/layout/CircularPictureCallout"/>
    <dgm:cxn modelId="{FF2262D2-8060-4B23-A529-EEAF15713597}" type="presParOf" srcId="{B131ACDA-DFCE-4348-8F62-4AEFD19175FE}" destId="{EDE5CF15-B8B9-4BE6-BA24-6C795BC7BA33}" srcOrd="0" destOrd="0" presId="urn:microsoft.com/office/officeart/2008/layout/CircularPictureCallout"/>
    <dgm:cxn modelId="{8458D5B5-AFB4-404B-9835-155565496758}" type="presParOf" srcId="{B64C32BA-602F-4AC2-A22D-7A410FF4F809}" destId="{06F9BA5B-ADC8-4F74-91FE-968C5F9E648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0A39E-A9CA-4B82-80C0-EBAE71BD308A}">
      <dsp:nvSpPr>
        <dsp:cNvPr id="0" name=""/>
        <dsp:cNvSpPr/>
      </dsp:nvSpPr>
      <dsp:spPr>
        <a:xfrm>
          <a:off x="1784296" y="27755"/>
          <a:ext cx="2130375" cy="21303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D99AC-6915-421A-B562-DF7EBCEA3EA8}">
      <dsp:nvSpPr>
        <dsp:cNvPr id="0" name=""/>
        <dsp:cNvSpPr/>
      </dsp:nvSpPr>
      <dsp:spPr>
        <a:xfrm>
          <a:off x="1540660" y="1716633"/>
          <a:ext cx="1363440" cy="7030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JOSE</a:t>
          </a:r>
        </a:p>
      </dsp:txBody>
      <dsp:txXfrm>
        <a:off x="1540660" y="1716633"/>
        <a:ext cx="1363440" cy="703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4D7BB-AFA5-477C-8200-B24D37D0626B}">
      <dsp:nvSpPr>
        <dsp:cNvPr id="0" name=""/>
        <dsp:cNvSpPr/>
      </dsp:nvSpPr>
      <dsp:spPr>
        <a:xfrm>
          <a:off x="2047453" y="391398"/>
          <a:ext cx="2047453" cy="20474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6D3DB-BCE6-4735-AA5F-7DEB5619BD67}">
      <dsp:nvSpPr>
        <dsp:cNvPr id="0" name=""/>
        <dsp:cNvSpPr/>
      </dsp:nvSpPr>
      <dsp:spPr>
        <a:xfrm>
          <a:off x="1605019" y="1996036"/>
          <a:ext cx="1310369" cy="67565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NANCY</a:t>
          </a:r>
        </a:p>
      </dsp:txBody>
      <dsp:txXfrm>
        <a:off x="1605019" y="1996036"/>
        <a:ext cx="1310369" cy="67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5CF15-B8B9-4BE6-BA24-6C795BC7BA33}">
      <dsp:nvSpPr>
        <dsp:cNvPr id="0" name=""/>
        <dsp:cNvSpPr/>
      </dsp:nvSpPr>
      <dsp:spPr>
        <a:xfrm>
          <a:off x="1433808" y="24720"/>
          <a:ext cx="2297769" cy="20869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9BA5B-ADC8-4F74-91FE-968C5F9E648A}">
      <dsp:nvSpPr>
        <dsp:cNvPr id="0" name=""/>
        <dsp:cNvSpPr/>
      </dsp:nvSpPr>
      <dsp:spPr>
        <a:xfrm>
          <a:off x="863313" y="1876113"/>
          <a:ext cx="1247527" cy="64325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THAN </a:t>
          </a:r>
          <a:r>
            <a:rPr lang="en-US" sz="2200" kern="1200" dirty="0" err="1"/>
            <a:t>THAN</a:t>
          </a:r>
          <a:endParaRPr lang="en-US" sz="2200" kern="1200" dirty="0"/>
        </a:p>
      </dsp:txBody>
      <dsp:txXfrm>
        <a:off x="863313" y="1876113"/>
        <a:ext cx="1247527" cy="64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2C1BF2-BEF3-48CF-910A-029F166DBC18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A71BDA-3B6D-4803-BAF3-AA562423A8EF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D607D4-7E71-4754-B8D0-B75251F23BBC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F0C43E-013C-41D9-8760-85FB1C755D1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66D843-191B-4E6F-8DF7-37BDC926CD05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0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70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057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880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058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310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762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85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103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1DAD948-6707-714E-9E8F-26A36F4AE20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81511-AC79-6748-869A-9982CD568B16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F72D4E-9F4D-6341-9F9E-63E01AF59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414" y="265113"/>
            <a:ext cx="6089650" cy="6089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22728"/>
            <a:ext cx="4144096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B8633A-7C70-3C48-8FEE-69941AF2B466}"/>
              </a:ext>
            </a:extLst>
          </p:cNvPr>
          <p:cNvSpPr/>
          <p:nvPr userDrawn="1"/>
        </p:nvSpPr>
        <p:spPr>
          <a:xfrm>
            <a:off x="5535466" y="5600935"/>
            <a:ext cx="643415" cy="643415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B967D9-597D-E14A-AE80-4C3877655FB2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114435-8CC0-E744-B541-8EF28B774ECF}"/>
              </a:ext>
            </a:extLst>
          </p:cNvPr>
          <p:cNvSpPr/>
          <p:nvPr userDrawn="1"/>
        </p:nvSpPr>
        <p:spPr>
          <a:xfrm flipV="1">
            <a:off x="11885583" y="3453319"/>
            <a:ext cx="167338" cy="16733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844B6D-9772-1D4A-A22A-19F6A1250CD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834FA13-7139-8546-99A9-CF39B5EDFDF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46C656-7A16-8445-80B5-88C23703E69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0A223A-22AD-6D40-9B6F-62F488036D5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B8FD84-D022-E842-9B56-88F0574EBD3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F4DC0E-4CC4-374D-BE14-132577B95A7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E00522-1D16-F244-89FE-668EEBD08F2B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C4C5AC59-B537-D54C-9B5C-55B75E911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4144095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602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6133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414D97-0386-4948-BDFF-1D03E9FE501D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E3420AF-E6F0-49B9-84B2-B7FD055BC568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9719D2-5D7C-45C8-A5CC-152822DDC9B1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351A8-A1B8-471E-A418-F77F39393B2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2CBB8A-B2A6-48D6-8FA5-FBC9242B92C9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647648-A816-4D0E-9D5C-FD3AF4617D4A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228A16-CF50-4C4C-A23C-BC07E1358BA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E762D96-E850-4B8C-AF60-9B9E48525FA1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6AACF3-85A9-44A1-AFFA-09DECE6B4E7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C574DF-81CE-4A10-8486-DBD2B4BBC5C2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2166CC-FE42-4C0D-BAFB-BE1C53FF1CE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78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99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95334-21A9-4ED4-8F8B-BBE61FDD60A6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4FA23E-32FB-4C34-A89A-233F2EA13A43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D89A66-DA06-44C8-901F-444C22ADD088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2362D-764E-45D0-A147-3A58485BE4B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DDBD4-DD83-4504-9D9B-7AD24503F96B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4FD90-3A42-4970-95FA-984FC57C0AC0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D2349030-2F7B-4759-8E7B-5EA2D2A108B3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D555DA1B-C5A1-46D3-BAE0-D5EE5BB041CD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6762FB-CD4A-4066-A3FA-66FAE827D2BF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13136B-15A0-4FBA-8807-1C9A3804DC12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397435-188F-464E-A7CD-F6AF666FB0D0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499587-ACBF-494B-BDF4-6AAA55D4DD1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2E1832-D425-4600-B0BD-FD374EBFE0CC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DDC44B-552F-4E83-B10A-DC1863DE287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DA7898-2C57-4F04-929A-30B9BBDB3497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4B927A1-B6E0-4A84-A458-64338EB8E66B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D25D89-7C7C-4D3C-979F-45BCCEBE447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92C890-63D7-496F-B430-CB45395D4E49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B6E097-7E08-4603-898D-2B27A9EF9059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0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BA1BB-AF00-4489-871C-7D4A3B9929E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8DB347-3CCD-40FD-9B7F-3ED037EBBAA8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15666B-2049-48CE-BD67-116408889B06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BFCA93-828A-481C-9111-B8EE90B5E983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577ECA-7122-4E5A-9708-F5205D983A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03CD7F-E9B9-4D7B-9C80-736805E88EA5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84D02A-BCC3-4860-BBE3-909E0C8F669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C293391-FA2E-4966-9689-E53550C23021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EEB9A0-6B3C-4A57-8802-5BCFA1D2F157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B97F75-0B09-467E-8D8F-B4E0EA8CBA32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4042D4-5B44-4060-8FA1-AA11565BB4D9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76918-08B9-4F37-BF17-9F9898019593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0ECE24-CB72-45EF-86CA-BA0350814161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026EC2-85A6-4A3C-9765-2D10CDFCE23D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20C1E8C-9FAF-4A14-AAF5-5391BB3F1A0A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AC4163-72C3-4752-9641-F65C87F53B12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52E207-D7C2-45F8-A679-B542696DF50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E64FC7-B090-48DF-AEB5-C594C11FC247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F842C2C-4ACE-4AD2-8A8F-A1FF26441802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C3DDA9-5728-4C57-9E6A-EDD807A1DAA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540C49-232F-4500-86F2-DF7F463E406E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DD15A4-9E59-400D-BAEC-2C799BB208B9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7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9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29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74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7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707" r:id="rId21"/>
    <p:sldLayoutId id="2147483708" r:id="rId22"/>
    <p:sldLayoutId id="2147483709" r:id="rId23"/>
    <p:sldLayoutId id="2147483716" r:id="rId24"/>
    <p:sldLayoutId id="2147483710" r:id="rId2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chersol.blogspot.com/2007/11/education-quotes-8.html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lincs.ed.gov/sites/default/files/11_%20TEAL_Adult_Learning_Theory.pdf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thepurposefulprof.org/wp-content/uploads/2018/05/rendon-munoz-2011-revisiting-validation-theory.pdf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vE7Zr4_Y18k?start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VALIDATING</a:t>
            </a:r>
            <a:br>
              <a:rPr lang="en-US" dirty="0"/>
            </a:br>
            <a:r>
              <a:rPr lang="en-US" dirty="0"/>
              <a:t>ADULT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PRACTICAL TIPS TO MAKE YOUR TEACHING MORE IMPACTFUL FOR </a:t>
            </a:r>
          </a:p>
          <a:p>
            <a:r>
              <a:rPr lang="en-US" sz="1800" dirty="0"/>
              <a:t>NON-TRADITIONAL ADULT STUDENTS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August, 2021</a:t>
            </a:r>
          </a:p>
        </p:txBody>
      </p:sp>
    </p:spTree>
    <p:extLst>
      <p:ext uri="{BB962C8B-B14F-4D97-AF65-F5344CB8AC3E}">
        <p14:creationId xmlns:p14="http://schemas.microsoft.com/office/powerpoint/2010/main" val="382769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45CCE6AF-B8D0-4C59-8490-7A85311116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6317030"/>
              </p:ext>
            </p:extLst>
          </p:nvPr>
        </p:nvGraphicFramePr>
        <p:xfrm>
          <a:off x="368751" y="1801777"/>
          <a:ext cx="7294791" cy="462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597">
                  <a:extLst>
                    <a:ext uri="{9D8B030D-6E8A-4147-A177-3AD203B41FA5}">
                      <a16:colId xmlns:a16="http://schemas.microsoft.com/office/drawing/2014/main" val="438520115"/>
                    </a:ext>
                  </a:extLst>
                </a:gridCol>
                <a:gridCol w="2431597">
                  <a:extLst>
                    <a:ext uri="{9D8B030D-6E8A-4147-A177-3AD203B41FA5}">
                      <a16:colId xmlns:a16="http://schemas.microsoft.com/office/drawing/2014/main" val="1476583309"/>
                    </a:ext>
                  </a:extLst>
                </a:gridCol>
                <a:gridCol w="2431597">
                  <a:extLst>
                    <a:ext uri="{9D8B030D-6E8A-4147-A177-3AD203B41FA5}">
                      <a16:colId xmlns:a16="http://schemas.microsoft.com/office/drawing/2014/main" val="389967878"/>
                    </a:ext>
                  </a:extLst>
                </a:gridCol>
              </a:tblGrid>
              <a:tr h="2695118">
                <a:tc>
                  <a:txBody>
                    <a:bodyPr/>
                    <a:lstStyle/>
                    <a:p>
                      <a:pPr marL="0" lvl="0" indent="0" algn="ctr" defTabSz="533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PROACTIVELY SEND EMAILS TO CHECK ON STRUGGLING STUDENTS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SEND ENCOURAGING REMINDERS AND MESSAGES VIA EMAIL OR A CLASS MESSAGING SYSTEM LIKE REMIND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defTabSz="533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ACCESSIBLE AND APPROACHABLE. CHECK EMAIL REGULARLY, HOLD VIRTUAL OFFICE HOURS, REQUIRE ONE OUT-OF-CLASS MEETING PER TERM, ETC.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5232446"/>
                  </a:ext>
                </a:extLst>
              </a:tr>
              <a:tr h="1928401">
                <a:tc>
                  <a:txBody>
                    <a:bodyPr/>
                    <a:lstStyle/>
                    <a:p>
                      <a:pPr marL="17463" lvl="0" indent="-17463" algn="ctr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COMMUNICATE REGULARLY WITH LEARNING FACILITATORS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defTabSz="533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ENCOURAGING FEEDBACK ON ASSIGNMENTS.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PREPARE ORGANIZED WELL-THOUGHT OUT LESSON PLANS AND WORTHWHILE ACTIVE LEARNING ACTIVITIES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649522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9" y="432703"/>
            <a:ext cx="6185263" cy="1369074"/>
          </a:xfrm>
        </p:spPr>
        <p:txBody>
          <a:bodyPr/>
          <a:lstStyle/>
          <a:p>
            <a:r>
              <a:rPr lang="en-US" dirty="0"/>
              <a:t>OUT-OF-CLASS examples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047FF0EE-7C84-445B-97AB-ACCF60B818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987" r="19987"/>
          <a:stretch>
            <a:fillRect/>
          </a:stretch>
        </p:blipFill>
        <p:spPr>
          <a:xfrm>
            <a:off x="7813002" y="555171"/>
            <a:ext cx="4291911" cy="4291911"/>
          </a:xfrm>
        </p:spPr>
      </p:pic>
    </p:spTree>
    <p:extLst>
      <p:ext uri="{BB962C8B-B14F-4D97-AF65-F5344CB8AC3E}">
        <p14:creationId xmlns:p14="http://schemas.microsoft.com/office/powerpoint/2010/main" val="422369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2B2560-FAA9-124F-AD83-8C8D48E0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282" y="3678758"/>
            <a:ext cx="3550162" cy="267169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single mother who attends evening classes. She has no childcare for her TWO CHILDREN and has to excuse herself a few times during each class to tend to their needs. She does not work outside of the home. She has a hard time meeting assignment deadlines. She has taken a few classes at city colleges, but dropped out when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 began. She is burned out and wondering if this is worth it.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0FE939-6135-8846-B579-79F696C454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61561" y="2673145"/>
            <a:ext cx="3654874" cy="4424621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Married with three children and moved to Chicago from Mexico 10 years ago. He works full-time and takes overtime whenever it’s available. He struggles with the technology requirements of remote learning. He earned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(in Spanish) last year. He works as a machine operator but is interested in starting his own business.  He is optimistic that he can achieve any goal he puts his mind to.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6C3DD2-045C-6945-B783-8067FCC3CDF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31552" y="3746186"/>
            <a:ext cx="3898523" cy="311181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Arrived from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myanmar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refugee three years ago. She and her family face housing insecurity, and she struggles academically. She completed some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classes and is very self-conscious about her English. She has a hard time with writing even in her native language. She avoids any interaction with peers or instructors that requires her to communicate in English. She dreams of becoming a social worker in a school district with refugee children. she is overwhelmed about how long her journey will be and if she has what it takes to PERSIST.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74A42FE1-C53D-4791-BC81-FE6C91424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648329"/>
              </p:ext>
            </p:extLst>
          </p:nvPr>
        </p:nvGraphicFramePr>
        <p:xfrm>
          <a:off x="3765607" y="1279467"/>
          <a:ext cx="4260751" cy="267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F9658E8-7C55-46FD-9FD4-22C918777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283094"/>
              </p:ext>
            </p:extLst>
          </p:nvPr>
        </p:nvGraphicFramePr>
        <p:xfrm>
          <a:off x="70737" y="1041133"/>
          <a:ext cx="4094906" cy="267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78A27B81-2454-42F1-B9C2-A088FB126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25383"/>
              </p:ext>
            </p:extLst>
          </p:nvPr>
        </p:nvGraphicFramePr>
        <p:xfrm>
          <a:off x="7834055" y="1193459"/>
          <a:ext cx="3898523" cy="251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9396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E67FFD-EEBA-0F43-9CCE-29C86061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r>
              <a:rPr lang="en-US" dirty="0"/>
              <a:t>FINAL THOUGHTS?</a:t>
            </a:r>
          </a:p>
        </p:txBody>
      </p:sp>
      <p:pic>
        <p:nvPicPr>
          <p:cNvPr id="4" name="Graphic 3" descr="Users">
            <a:extLst>
              <a:ext uri="{FF2B5EF4-FFF2-40B4-BE49-F238E27FC236}">
                <a16:creationId xmlns:a16="http://schemas.microsoft.com/office/drawing/2014/main" id="{AFF8B468-D720-4D5F-8803-60F934BC0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144" y="3069773"/>
            <a:ext cx="914401" cy="91440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284600-AB91-48C5-8BDF-ECA48F0C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996" y="2019299"/>
            <a:ext cx="9905998" cy="312420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ATTENDING!</a:t>
            </a:r>
            <a:endParaRPr lang="en-US" sz="1400" b="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COMPLETE A 30 SECOND EVALUATION AND REQUEST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YOUR 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 OF ATTENDANCE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F09DF-C0D6-45F5-B6ED-665647281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95370" y="2019300"/>
            <a:ext cx="2210520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BB1D2D3-565B-8645-85F7-41F999D9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11" y="192177"/>
            <a:ext cx="9905998" cy="1905000"/>
          </a:xfrm>
        </p:spPr>
        <p:txBody>
          <a:bodyPr/>
          <a:lstStyle/>
          <a:p>
            <a:r>
              <a:rPr lang="en-US" dirty="0">
                <a:sym typeface="Bodoni SvtyTwo ITC TT-Book"/>
              </a:rPr>
              <a:t>Our unique student population</a:t>
            </a:r>
          </a:p>
        </p:txBody>
      </p:sp>
      <p:pic>
        <p:nvPicPr>
          <p:cNvPr id="6" name="Picture 2" descr="Undergraduate Student Age:&#10;24 and under: 40%&#10;25 and over: 60%&#10;Age unknown: 0%">
            <a:extLst>
              <a:ext uri="{FF2B5EF4-FFF2-40B4-BE49-F238E27FC236}">
                <a16:creationId xmlns:a16="http://schemas.microsoft.com/office/drawing/2014/main" id="{351A43F9-C3FB-4819-9CA5-BA7D44D6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02" y="1662562"/>
            <a:ext cx="2575902" cy="24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tudent Gender:&#10;Male: 26%&#10;Female: 74%">
            <a:extLst>
              <a:ext uri="{FF2B5EF4-FFF2-40B4-BE49-F238E27FC236}">
                <a16:creationId xmlns:a16="http://schemas.microsoft.com/office/drawing/2014/main" id="{E0A1AF6D-0157-4919-A10B-521EAE3C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02" y="4312263"/>
            <a:ext cx="2575902" cy="24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B7ED8-3AA9-447B-99E6-594C3B35CA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14" t="24242" r="32851" b="4191"/>
          <a:stretch/>
        </p:blipFill>
        <p:spPr>
          <a:xfrm>
            <a:off x="4421375" y="1655662"/>
            <a:ext cx="6708588" cy="5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6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5F026C-26F4-4AB0-A12A-74825C8CC9AA}"/>
              </a:ext>
            </a:extLst>
          </p:cNvPr>
          <p:cNvSpPr txBox="1"/>
          <p:nvPr/>
        </p:nvSpPr>
        <p:spPr>
          <a:xfrm>
            <a:off x="1572087" y="1514048"/>
            <a:ext cx="90478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What education challenges do non-traditional adult students have that other student populations do not?</a:t>
            </a:r>
          </a:p>
          <a:p>
            <a:pPr algn="ctr"/>
            <a:endParaRPr lang="en-US" sz="4800" dirty="0">
              <a:solidFill>
                <a:schemeClr val="accent6"/>
              </a:solidFill>
            </a:endParaRPr>
          </a:p>
          <a:p>
            <a:pPr algn="ctr"/>
            <a:r>
              <a:rPr lang="en-US" sz="2400" dirty="0"/>
              <a:t>Contribute your thoughts to our group </a:t>
            </a:r>
            <a:r>
              <a:rPr lang="en-US" sz="2400" dirty="0" err="1"/>
              <a:t>Jamboard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08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9B206E8-59BD-1B4C-8912-9A0443F9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11" y="370150"/>
            <a:ext cx="8467418" cy="1369074"/>
          </a:xfrm>
        </p:spPr>
        <p:txBody>
          <a:bodyPr>
            <a:normAutofit/>
          </a:bodyPr>
          <a:lstStyle/>
          <a:p>
            <a:r>
              <a:rPr lang="en-US" sz="3000" dirty="0"/>
              <a:t>ASSUMPTIONS ABOUT ADULT LEARNERS</a:t>
            </a:r>
            <a:br>
              <a:rPr lang="en-US" sz="3000" dirty="0"/>
            </a:b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Knowles, 1984</a:t>
            </a:r>
            <a:r>
              <a:rPr lang="en-US" sz="2000" dirty="0"/>
              <a:t>)</a:t>
            </a:r>
            <a:endParaRPr lang="en-US" dirty="0">
              <a:sym typeface="Bodoni SvtyTwo ITC TT-Boo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487FE-61AD-41A8-8E19-06C9731E0D5F}"/>
              </a:ext>
            </a:extLst>
          </p:cNvPr>
          <p:cNvSpPr txBox="1"/>
          <p:nvPr/>
        </p:nvSpPr>
        <p:spPr>
          <a:xfrm>
            <a:off x="746283" y="2021763"/>
            <a:ext cx="6796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Self-Concept: </a:t>
            </a:r>
            <a:r>
              <a:rPr lang="en-US" sz="1400" dirty="0"/>
              <a:t>Adult learners are self-directed, autonomous, and independent.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Role of Experience</a:t>
            </a:r>
            <a:r>
              <a:rPr lang="en-US" sz="1400" dirty="0"/>
              <a:t>: </a:t>
            </a:r>
            <a:r>
              <a:rPr lang="en-US" sz="1400" b="1" i="1" dirty="0">
                <a:solidFill>
                  <a:srgbClr val="FFFF00"/>
                </a:solidFill>
              </a:rPr>
              <a:t>Repository of an adult’s experience is a rich resource for learning. </a:t>
            </a:r>
            <a:r>
              <a:rPr lang="en-US" sz="1400" dirty="0"/>
              <a:t>Adults tend to learn by drawing from their previous experiences.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Readiness to Learn: </a:t>
            </a:r>
            <a:r>
              <a:rPr lang="en-US" sz="1400" dirty="0"/>
              <a:t>Adults tend to be ready to learn what they believe they need to know.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Orientation to Learning</a:t>
            </a:r>
            <a:r>
              <a:rPr lang="en-US" sz="1400" dirty="0"/>
              <a:t>: Adults learn for immediate applications rather than for future uses. Their learning orientation is problem-centered, task-oriented, and life-focused.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Internal Motivation: </a:t>
            </a:r>
            <a:r>
              <a:rPr lang="en-US" sz="1400" dirty="0"/>
              <a:t>Adults are more internally motivated than externally.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Need to Know: </a:t>
            </a:r>
            <a:r>
              <a:rPr lang="en-US" sz="1400" dirty="0"/>
              <a:t>Adults need to know the value of learning and why they need to learn. 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2D5DAA4-A595-46B6-9749-B751F18B99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592" r="16592"/>
          <a:stretch>
            <a:fillRect/>
          </a:stretch>
        </p:blipFill>
        <p:spPr>
          <a:xfrm>
            <a:off x="7837714" y="1417768"/>
            <a:ext cx="4022464" cy="4022464"/>
          </a:xfrm>
        </p:spPr>
      </p:pic>
    </p:spTree>
    <p:extLst>
      <p:ext uri="{BB962C8B-B14F-4D97-AF65-F5344CB8AC3E}">
        <p14:creationId xmlns:p14="http://schemas.microsoft.com/office/powerpoint/2010/main" val="39801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9B206E8-59BD-1B4C-8912-9A0443F9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78" y="530998"/>
            <a:ext cx="7769920" cy="1369074"/>
          </a:xfrm>
        </p:spPr>
        <p:txBody>
          <a:bodyPr>
            <a:normAutofit/>
          </a:bodyPr>
          <a:lstStyle/>
          <a:p>
            <a:r>
              <a:rPr lang="en-US" dirty="0"/>
              <a:t>Validation theory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RENDON, 1994</a:t>
            </a:r>
            <a:r>
              <a:rPr lang="en-US" sz="2000" dirty="0"/>
              <a:t>)</a:t>
            </a:r>
            <a:endParaRPr lang="en-US" dirty="0">
              <a:sym typeface="Bodoni SvtyTwo ITC TT-Boo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487FE-61AD-41A8-8E19-06C9731E0D5F}"/>
              </a:ext>
            </a:extLst>
          </p:cNvPr>
          <p:cNvSpPr txBox="1"/>
          <p:nvPr/>
        </p:nvSpPr>
        <p:spPr>
          <a:xfrm>
            <a:off x="773578" y="2062706"/>
            <a:ext cx="68009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Validation is an enabling, confirming, and supportive process initiated by in-and out-of-class agents that fosters academic and personal development (Rendon, 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are two forms of validation: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Academic: when agents take action to assist students to trust their innate capacity to learn and to acquire confidence in being a college student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Interpersonal: when agents take action to foster students’ personal development and social adjustment</a:t>
            </a:r>
          </a:p>
        </p:txBody>
      </p:sp>
      <p:pic>
        <p:nvPicPr>
          <p:cNvPr id="16" name="Picture Placeholder 13">
            <a:extLst>
              <a:ext uri="{FF2B5EF4-FFF2-40B4-BE49-F238E27FC236}">
                <a16:creationId xmlns:a16="http://schemas.microsoft.com/office/drawing/2014/main" id="{E37715B8-BC0E-41EF-8863-C98C60F894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62" r="12462"/>
          <a:stretch>
            <a:fillRect/>
          </a:stretch>
        </p:blipFill>
        <p:spPr>
          <a:xfrm>
            <a:off x="7801873" y="1341380"/>
            <a:ext cx="3616549" cy="3616549"/>
          </a:xfrm>
        </p:spPr>
      </p:pic>
    </p:spTree>
    <p:extLst>
      <p:ext uri="{BB962C8B-B14F-4D97-AF65-F5344CB8AC3E}">
        <p14:creationId xmlns:p14="http://schemas.microsoft.com/office/powerpoint/2010/main" val="318707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C633-6FA1-4FBC-8E61-54FEB458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8264434" cy="1369074"/>
          </a:xfrm>
        </p:spPr>
        <p:txBody>
          <a:bodyPr>
            <a:normAutofit/>
          </a:bodyPr>
          <a:lstStyle/>
          <a:p>
            <a:r>
              <a:rPr lang="en-US" sz="3000" dirty="0"/>
              <a:t>From the author of validation theory</a:t>
            </a:r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8D0C63CE-7D93-4BD0-BD5F-F8A0CADE1A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7280" y="1514475"/>
            <a:ext cx="9199245" cy="47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0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41F9-7D13-4D21-A010-46E29F1F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1929"/>
            <a:ext cx="9905998" cy="1905000"/>
          </a:xfrm>
        </p:spPr>
        <p:txBody>
          <a:bodyPr/>
          <a:lstStyle/>
          <a:p>
            <a:r>
              <a:rPr lang="en-US" dirty="0"/>
              <a:t>validation contributes to…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AA5C8701-F5AC-465B-A671-050D083A8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387738"/>
              </p:ext>
            </p:extLst>
          </p:nvPr>
        </p:nvGraphicFramePr>
        <p:xfrm>
          <a:off x="1141413" y="2238375"/>
          <a:ext cx="9906000" cy="378367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62823432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08319945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334118722"/>
                    </a:ext>
                  </a:extLst>
                </a:gridCol>
              </a:tblGrid>
              <a:tr h="906814">
                <a:tc>
                  <a:txBody>
                    <a:bodyPr/>
                    <a:lstStyle/>
                    <a:p>
                      <a:pPr algn="ctr"/>
                      <a:endParaRPr lang="en-US" sz="2000" b="0" cap="all" spc="150" dirty="0"/>
                    </a:p>
                    <a:p>
                      <a:pPr algn="ctr"/>
                      <a:r>
                        <a:rPr lang="en-US" sz="2000" b="0" cap="all" spc="150" dirty="0"/>
                        <a:t>Confidence</a:t>
                      </a:r>
                      <a:endParaRPr lang="en-US" sz="2000" b="0" cap="all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all" spc="150" dirty="0"/>
                        <a:t>Personal and academic development/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all" spc="150" dirty="0"/>
                        <a:t>SELF-AUTHORSHIP</a:t>
                      </a:r>
                      <a:endParaRPr lang="en-US" sz="2000" b="0" cap="all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cap="all" spc="15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all" spc="150" dirty="0"/>
                        <a:t>retention</a:t>
                      </a:r>
                      <a:endParaRPr lang="en-US" sz="2000" b="0" cap="all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extLst>
                  <a:ext uri="{0D108BD9-81ED-4DB2-BD59-A6C34878D82A}">
                    <a16:rowId xmlns:a16="http://schemas.microsoft.com/office/drawing/2014/main" val="4160608299"/>
                  </a:ext>
                </a:extLst>
              </a:tr>
              <a:tr h="832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/>
                        <a:t>SELF-ESTEEM</a:t>
                      </a:r>
                      <a:endParaRPr lang="en-US" sz="2000" b="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/>
                        <a:t>IMPROVED ATTITUDE TOWARD LEARNING</a:t>
                      </a:r>
                      <a:endParaRPr lang="en-US" sz="2000" b="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/>
                        <a:t>IMPROVED CLASS ATTENDANCE</a:t>
                      </a:r>
                      <a:endParaRPr lang="en-US" sz="2000" b="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extLst>
                  <a:ext uri="{0D108BD9-81ED-4DB2-BD59-A6C34878D82A}">
                    <a16:rowId xmlns:a16="http://schemas.microsoft.com/office/drawing/2014/main" val="3947518332"/>
                  </a:ext>
                </a:extLst>
              </a:tr>
              <a:tr h="832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/>
                        <a:t>FEELING OF COMMUNITY</a:t>
                      </a:r>
                      <a:endParaRPr lang="en-US" sz="2000" b="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/>
                        <a:t>CLASSROOM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/>
                        <a:t>INCLUSIVITY</a:t>
                      </a:r>
                      <a:endParaRPr lang="en-US" sz="2000" b="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/>
                        <a:t>ENTHUSIASM FOR THE SUBJECT MATTER</a:t>
                      </a:r>
                      <a:endParaRPr lang="en-US" sz="2000" b="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814" marR="220814" marT="224212" marB="224212"/>
                </a:tc>
                <a:extLst>
                  <a:ext uri="{0D108BD9-81ED-4DB2-BD59-A6C34878D82A}">
                    <a16:rowId xmlns:a16="http://schemas.microsoft.com/office/drawing/2014/main" val="1445241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35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validate your students?</a:t>
            </a:r>
            <a:br>
              <a:rPr lang="en-US" dirty="0"/>
            </a:br>
            <a:r>
              <a:rPr lang="en-US" sz="1100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7D95-D925-3641-A715-DB7630E983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dirty="0"/>
              <a:t>ADD NOTES HERE: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86259AE-6882-4568-99E4-F5484850CC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649" r="26649"/>
          <a:stretch>
            <a:fillRect/>
          </a:stretch>
        </p:blipFill>
        <p:spPr>
          <a:effectLst>
            <a:outerShdw dist="50800" dir="5400000" algn="ctr" rotWithShape="0">
              <a:schemeClr val="accent5">
                <a:lumMod val="40000"/>
                <a:lumOff val="6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37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F20E8E8-B555-48E6-8564-81AD6F3FAE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642" r="20642"/>
          <a:stretch>
            <a:fillRect/>
          </a:stretch>
        </p:blipFill>
        <p:spPr>
          <a:xfrm>
            <a:off x="7704095" y="755160"/>
            <a:ext cx="4206240" cy="4206240"/>
          </a:xfrm>
        </p:spPr>
      </p:pic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45CCE6AF-B8D0-4C59-8490-7A85311116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9065202"/>
              </p:ext>
            </p:extLst>
          </p:nvPr>
        </p:nvGraphicFramePr>
        <p:xfrm>
          <a:off x="249821" y="1790891"/>
          <a:ext cx="7293978" cy="447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326">
                  <a:extLst>
                    <a:ext uri="{9D8B030D-6E8A-4147-A177-3AD203B41FA5}">
                      <a16:colId xmlns:a16="http://schemas.microsoft.com/office/drawing/2014/main" val="438520115"/>
                    </a:ext>
                  </a:extLst>
                </a:gridCol>
                <a:gridCol w="2431326">
                  <a:extLst>
                    <a:ext uri="{9D8B030D-6E8A-4147-A177-3AD203B41FA5}">
                      <a16:colId xmlns:a16="http://schemas.microsoft.com/office/drawing/2014/main" val="1476583309"/>
                    </a:ext>
                  </a:extLst>
                </a:gridCol>
                <a:gridCol w="2431326">
                  <a:extLst>
                    <a:ext uri="{9D8B030D-6E8A-4147-A177-3AD203B41FA5}">
                      <a16:colId xmlns:a16="http://schemas.microsoft.com/office/drawing/2014/main" val="389967878"/>
                    </a:ext>
                  </a:extLst>
                </a:gridCol>
              </a:tblGrid>
              <a:tr h="2611038">
                <a:tc>
                  <a:txBody>
                    <a:bodyPr/>
                    <a:lstStyle/>
                    <a:p>
                      <a:pPr marL="0" lvl="0" indent="0" algn="ctr" defTabSz="533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PRE-CLASS CHECK IN </a:t>
                      </a:r>
                    </a:p>
                    <a:p>
                      <a:pPr marL="0" lvl="0" indent="0" algn="ctr" defTabSz="533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BUILD COMMUNITY</a:t>
                      </a:r>
                    </a:p>
                    <a:p>
                      <a:pPr marL="0" lvl="0" indent="0" algn="ctr" defTabSz="533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lvl="0" indent="0" algn="ctr" defTabSz="533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DEMONSTRATE THAT YOU CARE ABOUT YOUR STUDENTS’ WELL-BEING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 SURE EVERYONE HAS THE OPPORTUNITY TO PARTICIPATE IN A WAY THAT IS COMFORTABLE FOR THEM (DISCUSSION, ANONYMOUS ENTRY INTO GOOGLE DOC, POLLS, SMALL GROUP, WRITTEN REFLECTION,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 STUDENTS TO REFLECT ON WHY THE CONTENT IS RELEVANT AND DRAW ON THEIR EXPERIENCES.</a:t>
                      </a:r>
                    </a:p>
                    <a:p>
                      <a:pPr marL="0" lvl="1" indent="0" algn="ctr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ASK STUDENTS TO GIVE REAL-LIFE CASE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5232446"/>
                  </a:ext>
                </a:extLst>
              </a:tr>
              <a:tr h="18682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GIVE RECOGNITION AND PRAISE. CALL ATTENTION TO STUDENTS’ SUCCESSES. GIVE RECOGNITION AND PRAISE. BE POSITIVE. AVOID GROWING FRUSTRATED WITH REPETITION.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INVITE LEARNING FACILITATORS AND TUTORS TO CLASS TO INTRODUCE THEMSELVES AND COLLEGE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DEMONSTRATE PASSION FOR YOUR SUBJECT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649522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5325291" cy="1369074"/>
          </a:xfrm>
        </p:spPr>
        <p:txBody>
          <a:bodyPr/>
          <a:lstStyle/>
          <a:p>
            <a:r>
              <a:rPr lang="en-US" dirty="0"/>
              <a:t>IN CLASS examples</a:t>
            </a:r>
          </a:p>
        </p:txBody>
      </p:sp>
    </p:spTree>
    <p:extLst>
      <p:ext uri="{BB962C8B-B14F-4D97-AF65-F5344CB8AC3E}">
        <p14:creationId xmlns:p14="http://schemas.microsoft.com/office/powerpoint/2010/main" val="2716711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d8c1372-686a-4ab9-813c-4481902cd3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D86A207882E4AA4E9BCED8B10A3DD" ma:contentTypeVersion="11" ma:contentTypeDescription="Create a new document." ma:contentTypeScope="" ma:versionID="a17383432135c2246199852030089b98">
  <xsd:schema xmlns:xsd="http://www.w3.org/2001/XMLSchema" xmlns:xs="http://www.w3.org/2001/XMLSchema" xmlns:p="http://schemas.microsoft.com/office/2006/metadata/properties" xmlns:ns3="dd8c1372-686a-4ab9-813c-4481902cd3b3" targetNamespace="http://schemas.microsoft.com/office/2006/metadata/properties" ma:root="true" ma:fieldsID="c7bb950eae8d858fdd10e22dd65d1cbc" ns3:_="">
    <xsd:import namespace="dd8c1372-686a-4ab9-813c-4481902cd3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c1372-686a-4ab9-813c-4481902cd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4328E-77DF-41E8-952F-124AE19F1F7C}">
  <ds:schemaRefs>
    <ds:schemaRef ds:uri="http://schemas.openxmlformats.org/package/2006/metadata/core-properties"/>
    <ds:schemaRef ds:uri="http://www.w3.org/XML/1998/namespace"/>
    <ds:schemaRef ds:uri="dd8c1372-686a-4ab9-813c-4481902cd3b3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B9FD2-B262-41EB-878A-B970290F9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c1372-686a-4ab9-813c-4481902cd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770</Words>
  <Application>Microsoft Office PowerPoint</Application>
  <PresentationFormat>Widescreen</PresentationFormat>
  <Paragraphs>74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Bodoni SvtyTwo ITC TT-Book</vt:lpstr>
      <vt:lpstr>Calibri</vt:lpstr>
      <vt:lpstr>Century Gothic</vt:lpstr>
      <vt:lpstr>Mesh</vt:lpstr>
      <vt:lpstr>VALIDATING ADULT LEARNERS</vt:lpstr>
      <vt:lpstr>Our unique student population</vt:lpstr>
      <vt:lpstr>PowerPoint Presentation</vt:lpstr>
      <vt:lpstr>ASSUMPTIONS ABOUT ADULT LEARNERS (Knowles, 1984)</vt:lpstr>
      <vt:lpstr>Validation theory (RENDON, 1994)</vt:lpstr>
      <vt:lpstr>From the author of validation theory</vt:lpstr>
      <vt:lpstr>validation contributes to…</vt:lpstr>
      <vt:lpstr>How do you validate your students? GROUP DISCUSSION</vt:lpstr>
      <vt:lpstr>IN CLASS examples</vt:lpstr>
      <vt:lpstr>OUT-OF-CLASS examples</vt:lpstr>
      <vt:lpstr>Case studies</vt:lpstr>
      <vt:lpstr>FINAL 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2021-08-23T17:40:15Z</dcterms:created>
  <dcterms:modified xsi:type="dcterms:W3CDTF">2021-08-25T19:18:12Z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0x010100ED8D86A207882E4AA4E9BCED8B10A3DD</vt:lpwstr>
  </property>
</Properties>
</file>