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unity.canvaslms.com/docs/DOC-17996-41521081671" TargetMode="External"/><Relationship Id="rId13" Type="http://schemas.openxmlformats.org/officeDocument/2006/relationships/hyperlink" Target="https://community.canvaslms.com/docs/DOC-18000-41521081674" TargetMode="External"/><Relationship Id="rId3" Type="http://schemas.openxmlformats.org/officeDocument/2006/relationships/hyperlink" Target="https://community.canvaslms.com/docs/DOC-18034-how-do-i-view-average-course-grade-analytics-in-a-data-table-in-new-analytics" TargetMode="External"/><Relationship Id="rId7" Type="http://schemas.openxmlformats.org/officeDocument/2006/relationships/hyperlink" Target="https://community.canvaslms.com/docs/DOC-17997-41521081670" TargetMode="External"/><Relationship Id="rId12" Type="http://schemas.openxmlformats.org/officeDocument/2006/relationships/hyperlink" Target="https://community.canvaslms.com/docs/DOC-18035-4152984805" TargetMode="External"/><Relationship Id="rId2" Type="http://schemas.openxmlformats.org/officeDocument/2006/relationships/hyperlink" Target="https://community.canvaslms.com/docs/DOC-18032-4152984807" TargetMode="External"/><Relationship Id="rId16" Type="http://schemas.openxmlformats.org/officeDocument/2006/relationships/hyperlink" Target="https://community.canvaslms.com/t5/Canvas-Basics-Guide/What-is-New-Analytics/ta-p/7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unity.canvaslms.com/docs/DOC-17994-41521081669" TargetMode="External"/><Relationship Id="rId11" Type="http://schemas.openxmlformats.org/officeDocument/2006/relationships/hyperlink" Target="https://community.canvaslms.com/docs/DOC-18031-41521081673" TargetMode="External"/><Relationship Id="rId5" Type="http://schemas.openxmlformats.org/officeDocument/2006/relationships/hyperlink" Target="https://community.canvaslms.com/docs/DOC-18033-4152984808" TargetMode="External"/><Relationship Id="rId15" Type="http://schemas.openxmlformats.org/officeDocument/2006/relationships/hyperlink" Target="https://community.canvaslms.com/t5/Instructor-Guide/How-do-I-view-and-download-reports-in-New-Analytics/ta-p/409936" TargetMode="External"/><Relationship Id="rId10" Type="http://schemas.openxmlformats.org/officeDocument/2006/relationships/hyperlink" Target="https://community.canvaslms.com/docs/DOC-18039-4152982519" TargetMode="External"/><Relationship Id="rId4" Type="http://schemas.openxmlformats.org/officeDocument/2006/relationships/hyperlink" Target="https://community.canvaslms.com/docs/DOC-18037-4152984806" TargetMode="External"/><Relationship Id="rId9" Type="http://schemas.openxmlformats.org/officeDocument/2006/relationships/hyperlink" Target="https://community.canvaslms.com/docs/DOC-17995-41521081672" TargetMode="External"/><Relationship Id="rId14" Type="http://schemas.openxmlformats.org/officeDocument/2006/relationships/hyperlink" Target="https://community.canvaslms.com/docs/DOC-18036-4152111347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ccess.vitalsource.com/hc/en-us/articles/360034286034-Instructor-Dashboard-User-Gui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839E-F33C-4603-9D7B-DADCA68AA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Using Canvas and Digital Book Analytics to Gauge Student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5E1D3-5A14-4814-B5B5-AE617F1BA3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20, 2020</a:t>
            </a:r>
          </a:p>
        </p:txBody>
      </p:sp>
    </p:spTree>
    <p:extLst>
      <p:ext uri="{BB962C8B-B14F-4D97-AF65-F5344CB8AC3E}">
        <p14:creationId xmlns:p14="http://schemas.microsoft.com/office/powerpoint/2010/main" val="218223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1EA0-5FAD-494F-B065-3ED0C01C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Accessing Analytics in Canvas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BE382-BDAB-467A-8712-0B5D87BF7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301"/>
            <a:ext cx="8956860" cy="516588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Locating the New Analytics tab</a:t>
            </a:r>
          </a:p>
          <a:p>
            <a:pPr marL="0" indent="0">
              <a:buNone/>
            </a:pPr>
            <a:r>
              <a:rPr lang="en-US" b="1" dirty="0"/>
              <a:t>Use New Analytics to:</a:t>
            </a:r>
          </a:p>
          <a:p>
            <a:pPr lvl="1"/>
            <a:r>
              <a:rPr lang="en-US" dirty="0"/>
              <a:t>View average course grade analytics as an </a:t>
            </a:r>
            <a:r>
              <a:rPr lang="en-US" u="sng" dirty="0">
                <a:hlinkClick r:id="rId2"/>
              </a:rPr>
              <a:t>interactive chart graph</a:t>
            </a:r>
            <a:r>
              <a:rPr lang="en-US" dirty="0"/>
              <a:t> or a </a:t>
            </a:r>
            <a:r>
              <a:rPr lang="en-US" b="1" u="sng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table</a:t>
            </a:r>
            <a:endParaRPr lang="en-US" b="1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Compare the course average with an individual assignment, course section, or student filter using the </a:t>
            </a:r>
            <a:r>
              <a:rPr lang="en-US" b="1" u="sng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chart graph comparison</a:t>
            </a:r>
            <a:r>
              <a:rPr lang="en-US" dirty="0"/>
              <a:t> or </a:t>
            </a:r>
            <a:r>
              <a:rPr lang="en-US" u="sng" dirty="0">
                <a:hlinkClick r:id="rId5"/>
              </a:rPr>
              <a:t>data table comparison</a:t>
            </a:r>
            <a:endParaRPr lang="en-US" dirty="0"/>
          </a:p>
          <a:p>
            <a:pPr lvl="1"/>
            <a:r>
              <a:rPr lang="en-US" dirty="0"/>
              <a:t>View average weekly online participation analytics as an </a:t>
            </a:r>
            <a:r>
              <a:rPr lang="en-US" b="1" u="sng" dirty="0">
                <a:solidFill>
                  <a:srgbClr val="7030A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interactive chart graph</a:t>
            </a:r>
            <a:r>
              <a:rPr lang="en-US" dirty="0"/>
              <a:t> or a </a:t>
            </a:r>
            <a:r>
              <a:rPr lang="en-US" u="sng" dirty="0">
                <a:hlinkClick r:id="rId7"/>
              </a:rPr>
              <a:t>data table</a:t>
            </a:r>
            <a:endParaRPr lang="en-US" dirty="0"/>
          </a:p>
          <a:p>
            <a:pPr lvl="1"/>
            <a:r>
              <a:rPr lang="en-US" dirty="0"/>
              <a:t>Compare the course average weekly online participation analytics with an individual student or section using the </a:t>
            </a:r>
            <a:r>
              <a:rPr lang="en-US" u="sng" dirty="0">
                <a:hlinkClick r:id="rId8"/>
              </a:rPr>
              <a:t>chart graph comparison</a:t>
            </a:r>
            <a:r>
              <a:rPr lang="en-US" dirty="0"/>
              <a:t> or </a:t>
            </a:r>
            <a:r>
              <a:rPr lang="en-US" u="sng" dirty="0">
                <a:hlinkClick r:id="rId9"/>
              </a:rPr>
              <a:t>data table comparison</a:t>
            </a:r>
            <a:endParaRPr lang="en-US" dirty="0"/>
          </a:p>
          <a:p>
            <a:pPr lvl="1"/>
            <a:r>
              <a:rPr lang="en-US" dirty="0"/>
              <a:t>Send a message to all students based on </a:t>
            </a:r>
            <a:r>
              <a:rPr lang="en-US" u="sng" dirty="0">
                <a:hlinkClick r:id="rId10"/>
              </a:rPr>
              <a:t>specific course grade</a:t>
            </a:r>
            <a:r>
              <a:rPr lang="en-US" dirty="0"/>
              <a:t> or </a:t>
            </a:r>
            <a:r>
              <a:rPr lang="en-US" b="1" u="sng" dirty="0">
                <a:solidFill>
                  <a:srgbClr val="7030A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participation criteria</a:t>
            </a:r>
            <a:endParaRPr lang="en-US" b="1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Send a message to an individual student based on </a:t>
            </a:r>
            <a:r>
              <a:rPr lang="en-US" u="sng" dirty="0">
                <a:hlinkClick r:id="rId12"/>
              </a:rPr>
              <a:t>specific course grade</a:t>
            </a:r>
            <a:r>
              <a:rPr lang="en-US" dirty="0"/>
              <a:t> or </a:t>
            </a:r>
            <a:r>
              <a:rPr lang="en-US" u="sng" dirty="0">
                <a:hlinkClick r:id="rId13"/>
              </a:rPr>
              <a:t>participation criteria</a:t>
            </a:r>
            <a:endParaRPr lang="en-US" dirty="0"/>
          </a:p>
          <a:p>
            <a:pPr lvl="1"/>
            <a:r>
              <a:rPr lang="en-US" dirty="0"/>
              <a:t>View course grade and participation analytics for an </a:t>
            </a:r>
            <a:r>
              <a:rPr lang="en-US" u="sng" dirty="0">
                <a:hlinkClick r:id="rId14"/>
              </a:rPr>
              <a:t>individual student</a:t>
            </a:r>
            <a:endParaRPr lang="en-US" dirty="0"/>
          </a:p>
          <a:p>
            <a:pPr lvl="1"/>
            <a:r>
              <a:rPr lang="en-US" b="1" u="sng" dirty="0">
                <a:solidFill>
                  <a:srgbClr val="7030A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View and download reports</a:t>
            </a:r>
            <a:r>
              <a:rPr lang="en-US" b="1" dirty="0">
                <a:solidFill>
                  <a:srgbClr val="7030A0"/>
                </a:solidFill>
              </a:rPr>
              <a:t> </a:t>
            </a:r>
            <a:r>
              <a:rPr lang="en-US" dirty="0"/>
              <a:t>on missing, late, or excused assignments, class roster, and course activity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https://community.canvaslms.com/t5/Canvas-Basics-Guide/What-is-New-Analytics/ta-p/73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7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D541-4D1C-492E-A1A3-B63D9FEA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Let’s Try It….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5F5B0-0713-43B2-8605-86B7E4A4B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8613"/>
            <a:ext cx="8730617" cy="5053589"/>
          </a:xfrm>
        </p:spPr>
        <p:txBody>
          <a:bodyPr/>
          <a:lstStyle/>
          <a:p>
            <a:r>
              <a:rPr lang="en-US" dirty="0"/>
              <a:t>Open a new window and access log into Canvas</a:t>
            </a:r>
          </a:p>
          <a:p>
            <a:r>
              <a:rPr lang="en-US" dirty="0"/>
              <a:t>Choose a class to analyze from your dashboard</a:t>
            </a:r>
          </a:p>
          <a:p>
            <a:r>
              <a:rPr lang="en-US" dirty="0"/>
              <a:t>Access New Analytics</a:t>
            </a:r>
          </a:p>
          <a:p>
            <a:r>
              <a:rPr lang="en-US" dirty="0"/>
              <a:t>What are some of the immediate trends that you notice?</a:t>
            </a:r>
          </a:p>
          <a:p>
            <a:pPr lvl="1"/>
            <a:r>
              <a:rPr lang="en-US" dirty="0"/>
              <a:t>-</a:t>
            </a:r>
          </a:p>
          <a:p>
            <a:pPr lvl="1"/>
            <a:r>
              <a:rPr lang="en-US" dirty="0"/>
              <a:t>-</a:t>
            </a:r>
          </a:p>
          <a:p>
            <a:pPr lvl="1"/>
            <a:r>
              <a:rPr lang="en-US" dirty="0"/>
              <a:t>-</a:t>
            </a:r>
          </a:p>
          <a:p>
            <a:pPr lvl="1"/>
            <a:r>
              <a:rPr lang="en-US" dirty="0"/>
              <a:t>-</a:t>
            </a:r>
          </a:p>
          <a:p>
            <a:pPr lvl="1"/>
            <a:r>
              <a:rPr lang="en-US" dirty="0"/>
              <a:t>-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How can you use this knowledge to improve your students’ attainment of learning objectives, extend support to at-risk students, or to influence your methodologies?</a:t>
            </a:r>
          </a:p>
        </p:txBody>
      </p:sp>
    </p:spTree>
    <p:extLst>
      <p:ext uri="{BB962C8B-B14F-4D97-AF65-F5344CB8AC3E}">
        <p14:creationId xmlns:p14="http://schemas.microsoft.com/office/powerpoint/2010/main" val="28134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D7C7-870C-44BB-B9C7-B8D020ADC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Digital Books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3FEE2-F99D-4127-9413-E6C9D3106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582249"/>
          </a:xfrm>
        </p:spPr>
        <p:txBody>
          <a:bodyPr>
            <a:normAutofit/>
          </a:bodyPr>
          <a:lstStyle/>
          <a:p>
            <a:r>
              <a:rPr lang="en-US" dirty="0"/>
              <a:t>Pre-Digital Books =  No data regarding students’ text use</a:t>
            </a:r>
          </a:p>
          <a:p>
            <a:r>
              <a:rPr lang="en-US" dirty="0"/>
              <a:t>Post-Digital Books = Roughly 90% opt-in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digital book analytics to view:</a:t>
            </a:r>
          </a:p>
          <a:p>
            <a:r>
              <a:rPr lang="en-US" dirty="0"/>
              <a:t>Total access rate</a:t>
            </a:r>
          </a:p>
          <a:p>
            <a:r>
              <a:rPr lang="en-US" dirty="0"/>
              <a:t>Average session rate</a:t>
            </a:r>
          </a:p>
          <a:p>
            <a:r>
              <a:rPr lang="en-US" dirty="0"/>
              <a:t>Average pages per session</a:t>
            </a:r>
          </a:p>
          <a:p>
            <a:r>
              <a:rPr lang="en-US" dirty="0"/>
              <a:t>Individual student access and study trends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https://success.vitalsource.com/hc/en-us/articles/360034286034-Instructor-Dashboard-User-Guide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8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80DC-E95B-46AF-BB33-C88A30CC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Let’s Try 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F19C5-8E98-4BE5-8072-74778C998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796604" cy="558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To review digital book analytic reports: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Open Canvas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Choose the course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Click Course Materials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Click Instructor Portal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Launch Instructor Analytics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What are some of the immediate trends that you notice?</a:t>
            </a:r>
          </a:p>
          <a:p>
            <a:pPr lvl="1"/>
            <a:r>
              <a:rPr lang="en-US" dirty="0"/>
              <a:t>-</a:t>
            </a:r>
          </a:p>
          <a:p>
            <a:pPr lvl="1"/>
            <a:r>
              <a:rPr lang="en-US" dirty="0"/>
              <a:t>-</a:t>
            </a:r>
          </a:p>
          <a:p>
            <a:pPr lvl="1"/>
            <a:r>
              <a:rPr lang="en-US" dirty="0"/>
              <a:t>-</a:t>
            </a:r>
          </a:p>
          <a:p>
            <a:pPr lvl="1"/>
            <a:r>
              <a:rPr lang="en-US" dirty="0"/>
              <a:t>-</a:t>
            </a:r>
          </a:p>
          <a:p>
            <a:pPr lvl="1"/>
            <a:r>
              <a:rPr lang="en-US" dirty="0"/>
              <a:t>-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How can you use this knowledge to improve your students’ attainment of learning objectives, extend support to at-risk students, or to influence your methodologies?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1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B13C-D91C-4494-9F7F-A992A970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Thank you for Attending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E229F-86CC-4FDA-A0F4-3E80D60C5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/>
              <a:t>Feel free to share these useful analytic tools with your colleagues and brainstorm additional </a:t>
            </a:r>
            <a:r>
              <a:rPr lang="en-US" sz="3000"/>
              <a:t>ways data </a:t>
            </a:r>
            <a:r>
              <a:rPr lang="en-US" sz="3000" dirty="0"/>
              <a:t>can inform your teaching.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04C192-F267-405A-A543-BAB857CD9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823" y="4228265"/>
            <a:ext cx="48768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600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420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Using Canvas and Digital Book Analytics to Gauge Student Engagement</vt:lpstr>
      <vt:lpstr>Accessing Analytics in Canvas</vt:lpstr>
      <vt:lpstr>Let’s Try It….</vt:lpstr>
      <vt:lpstr>Digital Books Analytics</vt:lpstr>
      <vt:lpstr>Let’s Try It…</vt:lpstr>
      <vt:lpstr>Thank you for Attending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Canvas and Digital Book Analytics to Gauge Student Engagement</dc:title>
  <dc:creator>Jennifer Talley</dc:creator>
  <cp:lastModifiedBy>Jennifer Talley</cp:lastModifiedBy>
  <cp:revision>13</cp:revision>
  <dcterms:created xsi:type="dcterms:W3CDTF">2020-10-20T18:29:33Z</dcterms:created>
  <dcterms:modified xsi:type="dcterms:W3CDTF">2020-10-20T21:00:36Z</dcterms:modified>
</cp:coreProperties>
</file>