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notesMasterIdLst>
    <p:notesMasterId r:id="rId17"/>
  </p:notesMasterIdLst>
  <p:sldIdLst>
    <p:sldId id="259" r:id="rId2"/>
    <p:sldId id="324" r:id="rId3"/>
    <p:sldId id="325" r:id="rId4"/>
    <p:sldId id="258" r:id="rId5"/>
    <p:sldId id="257" r:id="rId6"/>
    <p:sldId id="326" r:id="rId7"/>
    <p:sldId id="320" r:id="rId8"/>
    <p:sldId id="279" r:id="rId9"/>
    <p:sldId id="327" r:id="rId10"/>
    <p:sldId id="328" r:id="rId11"/>
    <p:sldId id="297" r:id="rId12"/>
    <p:sldId id="307" r:id="rId13"/>
    <p:sldId id="283" r:id="rId14"/>
    <p:sldId id="298" r:id="rId15"/>
    <p:sldId id="34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024"/>
  </p:normalViewPr>
  <p:slideViewPr>
    <p:cSldViewPr snapToGrid="0" snapToObjects="1">
      <p:cViewPr varScale="1">
        <p:scale>
          <a:sx n="34" d="100"/>
          <a:sy n="34" d="100"/>
        </p:scale>
        <p:origin x="10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4D617C-28A4-644F-950A-469FDE52518F}" type="datetimeFigureOut">
              <a:rPr lang="en-US" smtClean="0"/>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062A2-75E5-AB42-8AAB-5E7DF8B21354}" type="slidenum">
              <a:rPr lang="en-US" smtClean="0"/>
              <a:t>‹#›</a:t>
            </a:fld>
            <a:endParaRPr lang="en-US"/>
          </a:p>
        </p:txBody>
      </p:sp>
    </p:spTree>
    <p:extLst>
      <p:ext uri="{BB962C8B-B14F-4D97-AF65-F5344CB8AC3E}">
        <p14:creationId xmlns:p14="http://schemas.microsoft.com/office/powerpoint/2010/main" val="365386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AA592C7A-ECED-7A45-B625-1FFD5F5043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8C354D-30F8-7746-AC3D-EF6BB2EF1C48}" type="slidenum">
              <a:rPr lang="en-US" altLang="en-US"/>
              <a:pPr>
                <a:spcBef>
                  <a:spcPct val="0"/>
                </a:spcBef>
              </a:pPr>
              <a:t>2</a:t>
            </a:fld>
            <a:endParaRPr lang="en-US" altLang="en-US"/>
          </a:p>
        </p:txBody>
      </p:sp>
      <p:sp>
        <p:nvSpPr>
          <p:cNvPr id="29698" name="Rectangle 2">
            <a:extLst>
              <a:ext uri="{FF2B5EF4-FFF2-40B4-BE49-F238E27FC236}">
                <a16:creationId xmlns:a16="http://schemas.microsoft.com/office/drawing/2014/main" id="{2EF136A1-1F88-EC4F-ABDC-DDD58615BE4C}"/>
              </a:ext>
            </a:extLst>
          </p:cNvPr>
          <p:cNvSpPr>
            <a:spLocks noGrp="1" noRot="1" noChangeAspect="1" noChangeArrowheads="1" noTextEdit="1"/>
          </p:cNvSpPr>
          <p:nvPr>
            <p:ph type="sldImg"/>
          </p:nvPr>
        </p:nvSpPr>
        <p:spPr>
          <a:xfrm>
            <a:off x="-57150" y="127000"/>
            <a:ext cx="2889250" cy="1625600"/>
          </a:xfrm>
          <a:ln/>
        </p:spPr>
      </p:sp>
      <p:sp>
        <p:nvSpPr>
          <p:cNvPr id="29699" name="Rectangle 3">
            <a:extLst>
              <a:ext uri="{FF2B5EF4-FFF2-40B4-BE49-F238E27FC236}">
                <a16:creationId xmlns:a16="http://schemas.microsoft.com/office/drawing/2014/main" id="{5F23F006-92AD-F947-81B5-C07081B4FE6A}"/>
              </a:ext>
            </a:extLst>
          </p:cNvPr>
          <p:cNvSpPr>
            <a:spLocks noGrp="1" noChangeArrowheads="1"/>
          </p:cNvSpPr>
          <p:nvPr>
            <p:ph type="body" idx="1"/>
          </p:nvPr>
        </p:nvSpPr>
        <p:spPr>
          <a:xfrm>
            <a:off x="304800" y="1858963"/>
            <a:ext cx="6477000" cy="7050087"/>
          </a:xfrm>
        </p:spPr>
        <p:txBody>
          <a:bodyPr/>
          <a:lstStyle/>
          <a:p>
            <a:pPr algn="ctr" eaLnBrk="1" hangingPunct="1"/>
            <a:r>
              <a:rPr lang="en-US" altLang="en-US" b="1" i="1">
                <a:latin typeface="Times New Roman" panose="02020603050405020304" pitchFamily="18" charset="0"/>
              </a:rPr>
              <a:t>Activity</a:t>
            </a:r>
          </a:p>
          <a:p>
            <a:pPr eaLnBrk="1" hangingPunct="1"/>
            <a:r>
              <a:rPr lang="en-US" altLang="en-US" i="1">
                <a:latin typeface="Times New Roman" panose="02020603050405020304" pitchFamily="18" charset="0"/>
              </a:rPr>
              <a:t>Refer the participants to p. 10 of the handouts.  Ask them to fill in the blanks with the words from the word bank.  An answer sheet is provided on p. 11.</a:t>
            </a:r>
          </a:p>
          <a:p>
            <a:pPr eaLnBrk="1" hangingPunct="1"/>
            <a:endParaRPr lang="en-US" altLang="en-US" i="1">
              <a:latin typeface="Times New Roman" panose="02020603050405020304" pitchFamily="18" charset="0"/>
            </a:endParaRPr>
          </a:p>
          <a:p>
            <a:pPr eaLnBrk="1" hangingPunct="1"/>
            <a:r>
              <a:rPr lang="en-US" altLang="en-US">
                <a:latin typeface="Times New Roman" panose="02020603050405020304" pitchFamily="18" charset="0"/>
              </a:rPr>
              <a:t>According to Freeman and Freeman (2002), there are </a:t>
            </a:r>
            <a:r>
              <a:rPr lang="en-US" altLang="en-US" b="1">
                <a:latin typeface="Times New Roman" panose="02020603050405020304" pitchFamily="18" charset="0"/>
              </a:rPr>
              <a:t>three types of older English language learners</a:t>
            </a:r>
            <a:r>
              <a:rPr lang="en-US" altLang="en-US">
                <a:latin typeface="Times New Roman" panose="02020603050405020304" pitchFamily="18" charset="0"/>
              </a:rPr>
              <a:t> that one may encounter in high school.  These types include:</a:t>
            </a:r>
          </a:p>
          <a:p>
            <a:pPr eaLnBrk="1" hangingPunct="1">
              <a:buFontTx/>
              <a:buChar char="•"/>
            </a:pPr>
            <a:r>
              <a:rPr lang="en-US" altLang="en-US" b="1">
                <a:latin typeface="Times New Roman" panose="02020603050405020304" pitchFamily="18" charset="0"/>
              </a:rPr>
              <a:t>Formal Schooling:  </a:t>
            </a:r>
            <a:r>
              <a:rPr lang="en-US" altLang="en-US">
                <a:latin typeface="Times New Roman" panose="02020603050405020304" pitchFamily="18" charset="0"/>
              </a:rPr>
              <a:t>new arrivals who have been in the U.S. for less than five years and are very well educated in their native language.  These students come to the states and learn very quickly.  They may score low on standardized tests in English, but once they catch up in English, they excel in their classes and in some instances outperform their native-English speaking peers.</a:t>
            </a:r>
          </a:p>
          <a:p>
            <a:pPr eaLnBrk="1" hangingPunct="1">
              <a:buFontTx/>
              <a:buChar char="•"/>
            </a:pPr>
            <a:r>
              <a:rPr lang="en-US" altLang="en-US" b="1">
                <a:latin typeface="Times New Roman" panose="02020603050405020304" pitchFamily="18" charset="0"/>
              </a:rPr>
              <a:t>Limited-Formal Schooling:  </a:t>
            </a:r>
            <a:r>
              <a:rPr lang="en-US" altLang="en-US">
                <a:latin typeface="Times New Roman" panose="02020603050405020304" pitchFamily="18" charset="0"/>
              </a:rPr>
              <a:t>new arrivals who have been in the U.S. for less than five years with limited or interrupted schooling in their native country.  These students usually have limited native language literacy and perform below grade level in classes such as math.  Their academic achievement is poor.</a:t>
            </a:r>
          </a:p>
          <a:p>
            <a:pPr eaLnBrk="1" hangingPunct="1">
              <a:buFontTx/>
              <a:buChar char="•"/>
            </a:pPr>
            <a:r>
              <a:rPr lang="en-US" altLang="en-US" b="1">
                <a:latin typeface="Times New Roman" panose="02020603050405020304" pitchFamily="18" charset="0"/>
              </a:rPr>
              <a:t>Long-Term English Language Learner:  </a:t>
            </a:r>
            <a:r>
              <a:rPr lang="en-US" altLang="en-US">
                <a:latin typeface="Times New Roman" panose="02020603050405020304" pitchFamily="18" charset="0"/>
              </a:rPr>
              <a:t>students who have been in the states for seven or more years and are reading and/or writing below grade level.  These students have adequate grades but score low on standardized tests.  It is not uncommon that these students have had inconsistent services in schools.  Some have had ESL, while others have had bilingual education.  Still, some have had no special program and/or have had a mix of services.</a:t>
            </a:r>
          </a:p>
          <a:p>
            <a:pPr eaLnBrk="1" hangingPunct="1"/>
            <a:endParaRPr lang="en-US" altLang="en-US">
              <a:latin typeface="Times New Roman" panose="02020603050405020304" pitchFamily="18" charset="0"/>
            </a:endParaRPr>
          </a:p>
          <a:p>
            <a:pPr algn="ctr" eaLnBrk="1" hangingPunct="1"/>
            <a:r>
              <a:rPr lang="en-US" altLang="en-US" b="1" i="1">
                <a:latin typeface="Times New Roman" panose="02020603050405020304" pitchFamily="18" charset="0"/>
              </a:rPr>
              <a:t>Trainer Information</a:t>
            </a:r>
          </a:p>
          <a:p>
            <a:pPr eaLnBrk="1" hangingPunct="1"/>
            <a:r>
              <a:rPr lang="en-US" altLang="en-US" i="1">
                <a:latin typeface="Times New Roman" panose="02020603050405020304" pitchFamily="18" charset="0"/>
              </a:rPr>
              <a:t>For reading beyond the scope of this training, refer the participants to the book </a:t>
            </a:r>
            <a:r>
              <a:rPr lang="en-US" altLang="en-US" i="1" u="sng">
                <a:latin typeface="Times New Roman" panose="02020603050405020304" pitchFamily="18" charset="0"/>
              </a:rPr>
              <a:t>Closing the Achievement Gap:  How to Reach Limited-Formal Schooling and Long Term English Language Learners</a:t>
            </a:r>
            <a:r>
              <a:rPr lang="en-US" altLang="en-US" i="1">
                <a:latin typeface="Times New Roman" panose="02020603050405020304" pitchFamily="18" charset="0"/>
              </a:rPr>
              <a:t>, by Freeman and Freeman, 2002.</a:t>
            </a:r>
          </a:p>
        </p:txBody>
      </p:sp>
    </p:spTree>
    <p:extLst>
      <p:ext uri="{BB962C8B-B14F-4D97-AF65-F5344CB8AC3E}">
        <p14:creationId xmlns:p14="http://schemas.microsoft.com/office/powerpoint/2010/main" val="2489442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36ACA46D-A7AF-0547-8A68-C6BA84CF9B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38BD03C-5D66-1444-A988-8D1B18201DB2}" type="slidenum">
              <a:rPr lang="en-US" altLang="en-US"/>
              <a:pPr>
                <a:spcBef>
                  <a:spcPct val="0"/>
                </a:spcBef>
              </a:pPr>
              <a:t>7</a:t>
            </a:fld>
            <a:endParaRPr lang="en-US" altLang="en-US"/>
          </a:p>
        </p:txBody>
      </p:sp>
      <p:sp>
        <p:nvSpPr>
          <p:cNvPr id="35842" name="Rectangle 2">
            <a:extLst>
              <a:ext uri="{FF2B5EF4-FFF2-40B4-BE49-F238E27FC236}">
                <a16:creationId xmlns:a16="http://schemas.microsoft.com/office/drawing/2014/main" id="{9A4971CD-17F9-264A-A2D0-CF524251D0FD}"/>
              </a:ext>
            </a:extLst>
          </p:cNvPr>
          <p:cNvSpPr>
            <a:spLocks noGrp="1" noRot="1" noChangeAspect="1" noChangeArrowheads="1" noTextEdit="1"/>
          </p:cNvSpPr>
          <p:nvPr>
            <p:ph type="sldImg"/>
          </p:nvPr>
        </p:nvSpPr>
        <p:spPr>
          <a:xfrm>
            <a:off x="-57150" y="127000"/>
            <a:ext cx="2889250" cy="1625600"/>
          </a:xfrm>
          <a:ln/>
        </p:spPr>
      </p:sp>
      <p:sp>
        <p:nvSpPr>
          <p:cNvPr id="35843" name="Rectangle 3">
            <a:extLst>
              <a:ext uri="{FF2B5EF4-FFF2-40B4-BE49-F238E27FC236}">
                <a16:creationId xmlns:a16="http://schemas.microsoft.com/office/drawing/2014/main" id="{0DE0E8B2-C40D-774A-AC38-A577BD9352AD}"/>
              </a:ext>
            </a:extLst>
          </p:cNvPr>
          <p:cNvSpPr>
            <a:spLocks noGrp="1" noChangeArrowheads="1"/>
          </p:cNvSpPr>
          <p:nvPr>
            <p:ph type="body" idx="1"/>
          </p:nvPr>
        </p:nvSpPr>
        <p:spPr>
          <a:xfrm>
            <a:off x="304800" y="1858963"/>
            <a:ext cx="6477000" cy="7050087"/>
          </a:xfrm>
        </p:spPr>
        <p:txBody>
          <a:bodyPr/>
          <a:lstStyle/>
          <a:p>
            <a:pPr eaLnBrk="1" hangingPunct="1"/>
            <a:r>
              <a:rPr lang="en-US" altLang="en-US" b="1">
                <a:latin typeface="Times New Roman" panose="02020603050405020304" pitchFamily="18" charset="0"/>
              </a:rPr>
              <a:t>The greatest motivation for any student to learn a second language is the desire to live in fellowship with those individuals that speak that language.</a:t>
            </a:r>
          </a:p>
          <a:p>
            <a:pPr eaLnBrk="1" hangingPunct="1"/>
            <a:r>
              <a:rPr lang="en-US" altLang="en-US">
                <a:latin typeface="Times New Roman" panose="02020603050405020304" pitchFamily="18" charset="0"/>
              </a:rPr>
              <a:t>English language learners need much support in order to be successful.  They need to identify with the school and new culture in positive ways.  Engaging students in after-school, extra-curricular activities can facilitate a feeling of belonging and shared identity.  Other ways teachers can provide affective support include:</a:t>
            </a:r>
          </a:p>
          <a:p>
            <a:pPr eaLnBrk="1" hangingPunct="1">
              <a:buFontTx/>
              <a:buChar char="•"/>
            </a:pPr>
            <a:r>
              <a:rPr lang="en-US" altLang="en-US" b="1">
                <a:latin typeface="Times New Roman" panose="02020603050405020304" pitchFamily="18" charset="0"/>
              </a:rPr>
              <a:t>Providing an anxiety-free learning situation</a:t>
            </a:r>
          </a:p>
          <a:p>
            <a:pPr eaLnBrk="1" hangingPunct="1">
              <a:buFontTx/>
              <a:buChar char="•"/>
            </a:pPr>
            <a:r>
              <a:rPr lang="en-US" altLang="en-US" b="1">
                <a:latin typeface="Times New Roman" panose="02020603050405020304" pitchFamily="18" charset="0"/>
              </a:rPr>
              <a:t>Valuing the students’ native language(s) and culture(s)</a:t>
            </a:r>
          </a:p>
          <a:p>
            <a:pPr eaLnBrk="1" hangingPunct="1">
              <a:buFontTx/>
              <a:buChar char="•"/>
            </a:pPr>
            <a:r>
              <a:rPr lang="en-US" altLang="en-US" b="1">
                <a:latin typeface="Times New Roman" panose="02020603050405020304" pitchFamily="18" charset="0"/>
              </a:rPr>
              <a:t>Becoming an advocate for the rights of all students</a:t>
            </a:r>
          </a:p>
          <a:p>
            <a:pPr eaLnBrk="1" hangingPunct="1">
              <a:buFontTx/>
              <a:buChar char="•"/>
            </a:pPr>
            <a:r>
              <a:rPr lang="en-US" altLang="en-US" b="1">
                <a:latin typeface="Times New Roman" panose="02020603050405020304" pitchFamily="18" charset="0"/>
              </a:rPr>
              <a:t>Providing opportunities for success</a:t>
            </a:r>
          </a:p>
          <a:p>
            <a:pPr eaLnBrk="1" hangingPunct="1"/>
            <a:r>
              <a:rPr lang="en-US" altLang="en-US">
                <a:latin typeface="Times New Roman" panose="02020603050405020304" pitchFamily="18" charset="0"/>
              </a:rPr>
              <a:t>Remember that accommodating for the affective needs of students is required in Chapter 89 of the Commissioner’s Rules for Bilingual and ESL programs.</a:t>
            </a:r>
          </a:p>
          <a:p>
            <a:pPr algn="ctr" eaLnBrk="1" hangingPunct="1"/>
            <a:r>
              <a:rPr lang="en-US" altLang="en-US" b="1" i="1">
                <a:latin typeface="Times New Roman" panose="02020603050405020304" pitchFamily="18" charset="0"/>
              </a:rPr>
              <a:t>Activity</a:t>
            </a:r>
          </a:p>
          <a:p>
            <a:pPr eaLnBrk="1" hangingPunct="1"/>
            <a:r>
              <a:rPr lang="en-US" altLang="en-US" i="1">
                <a:latin typeface="Times New Roman" panose="02020603050405020304" pitchFamily="18" charset="0"/>
              </a:rPr>
              <a:t>Test the strength of positive thinking by asking a member of the audience to do a demonstration for the group.  Ask him/her to think of something positive in his/her life.  Have him/her hold out his/her strongest arm and direct him/her to keep it up and strong as you try to push it down with the palm of your hand.  Next, have the volunteer try the same test, but this time, ask him/her to think of something negative.  Have participants notice that the individual will become weaker.  Ask another member from the audience to take the test.  Repeat the entire sequence with the new volunteer.  Again, he/she will be stronger when he/she is thinking positive thoughts.  Next, ask him/her to hold hands with the first volunteer.  Ask the first volunteer to think negatively, and ask the second volunteer to think positively.  Test the strength of the second volunteer. The second volunteer loses strength through the connection he/she has made with the first volunteer.  Add more volunteers and test.  Have participants notice that it only takes one negative person to weaken the entire chain of individuals.  To reverse this process, ask the audience to stand and focus on each individual as he/she tests.  Ask the audience to look at each individual and “hold his/her arm up for them, do not let them drop.”  Participants should notice that each individual will grow stronger even though he/she is still connected to one another as the first volunteer focuses on his/her own negative thoughts.  Even the negative person will be supported by the group and will grow stronger.  Relate this to the classroom and to our schools.  Ask “Wouldn’t it be wonderful if everyone in school looked at you as if they were saying, ‘We will not let you fail’?”  This is the power of affective support in our schools and our classrooms.   Students know that a teacher does not like them before the teacher realizes it.  Have participants discuss, “What tacit messages do you send to your students?  How do you know?”</a:t>
            </a:r>
          </a:p>
        </p:txBody>
      </p:sp>
    </p:spTree>
    <p:extLst>
      <p:ext uri="{BB962C8B-B14F-4D97-AF65-F5344CB8AC3E}">
        <p14:creationId xmlns:p14="http://schemas.microsoft.com/office/powerpoint/2010/main" val="108585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9C45DE7B-40CE-4746-ABBC-1323DC9FE4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2603606-0F65-AA4A-87F9-61A44738C236}" type="slidenum">
              <a:rPr lang="en-US" altLang="en-US"/>
              <a:pPr>
                <a:spcBef>
                  <a:spcPct val="0"/>
                </a:spcBef>
              </a:pPr>
              <a:t>8</a:t>
            </a:fld>
            <a:endParaRPr lang="en-US" altLang="en-US"/>
          </a:p>
        </p:txBody>
      </p:sp>
      <p:sp>
        <p:nvSpPr>
          <p:cNvPr id="37890" name="Rectangle 2">
            <a:extLst>
              <a:ext uri="{FF2B5EF4-FFF2-40B4-BE49-F238E27FC236}">
                <a16:creationId xmlns:a16="http://schemas.microsoft.com/office/drawing/2014/main" id="{F071313D-11E7-D640-BC64-CD184F5EF32C}"/>
              </a:ext>
            </a:extLst>
          </p:cNvPr>
          <p:cNvSpPr>
            <a:spLocks noGrp="1" noRot="1" noChangeAspect="1" noChangeArrowheads="1" noTextEdit="1"/>
          </p:cNvSpPr>
          <p:nvPr>
            <p:ph type="sldImg"/>
          </p:nvPr>
        </p:nvSpPr>
        <p:spPr>
          <a:xfrm>
            <a:off x="-57150" y="127000"/>
            <a:ext cx="2889250" cy="1625600"/>
          </a:xfrm>
          <a:ln/>
        </p:spPr>
      </p:sp>
      <p:sp>
        <p:nvSpPr>
          <p:cNvPr id="37891" name="Rectangle 3">
            <a:extLst>
              <a:ext uri="{FF2B5EF4-FFF2-40B4-BE49-F238E27FC236}">
                <a16:creationId xmlns:a16="http://schemas.microsoft.com/office/drawing/2014/main" id="{2982CDB9-887D-E043-9E6E-880FAB920F44}"/>
              </a:ext>
            </a:extLst>
          </p:cNvPr>
          <p:cNvSpPr>
            <a:spLocks noGrp="1" noChangeArrowheads="1"/>
          </p:cNvSpPr>
          <p:nvPr>
            <p:ph type="body" idx="1"/>
          </p:nvPr>
        </p:nvSpPr>
        <p:spPr>
          <a:xfrm>
            <a:off x="304800" y="1858963"/>
            <a:ext cx="6477000" cy="7050087"/>
          </a:xfrm>
        </p:spPr>
        <p:txBody>
          <a:bodyPr/>
          <a:lstStyle/>
          <a:p>
            <a:pPr eaLnBrk="1" hangingPunct="1"/>
            <a:r>
              <a:rPr lang="en-US" altLang="en-US">
                <a:latin typeface="Times New Roman" panose="02020603050405020304" pitchFamily="18" charset="0"/>
              </a:rPr>
              <a:t>Teachers can provide </a:t>
            </a:r>
            <a:r>
              <a:rPr lang="en-US" altLang="en-US" b="1">
                <a:latin typeface="Times New Roman" panose="02020603050405020304" pitchFamily="18" charset="0"/>
              </a:rPr>
              <a:t>cognitive support</a:t>
            </a:r>
            <a:r>
              <a:rPr lang="en-US" altLang="en-US">
                <a:latin typeface="Times New Roman" panose="02020603050405020304" pitchFamily="18" charset="0"/>
              </a:rPr>
              <a:t> to English language learners by providing</a:t>
            </a:r>
          </a:p>
          <a:p>
            <a:pPr eaLnBrk="1" hangingPunct="1">
              <a:buFontTx/>
              <a:buChar char="•"/>
            </a:pPr>
            <a:r>
              <a:rPr lang="en-US" altLang="en-US" b="1">
                <a:latin typeface="Times New Roman" panose="02020603050405020304" pitchFamily="18" charset="0"/>
              </a:rPr>
              <a:t>Access to the TEKS in English and the content areas</a:t>
            </a:r>
          </a:p>
          <a:p>
            <a:pPr eaLnBrk="1" hangingPunct="1">
              <a:buFontTx/>
              <a:buChar char="•"/>
            </a:pPr>
            <a:r>
              <a:rPr lang="en-US" altLang="en-US" b="1">
                <a:latin typeface="Times New Roman" panose="02020603050405020304" pitchFamily="18" charset="0"/>
              </a:rPr>
              <a:t>Comprehensible input</a:t>
            </a:r>
          </a:p>
          <a:p>
            <a:pPr eaLnBrk="1" hangingPunct="1">
              <a:buFontTx/>
              <a:buChar char="•"/>
            </a:pPr>
            <a:r>
              <a:rPr lang="en-US" altLang="en-US" b="1">
                <a:latin typeface="Times New Roman" panose="02020603050405020304" pitchFamily="18" charset="0"/>
              </a:rPr>
              <a:t>Opportunities to use higher-level thinking skills</a:t>
            </a:r>
          </a:p>
          <a:p>
            <a:pPr eaLnBrk="1" hangingPunct="1">
              <a:buFontTx/>
              <a:buChar char="•"/>
            </a:pPr>
            <a:r>
              <a:rPr lang="en-US" altLang="en-US" b="1">
                <a:latin typeface="Times New Roman" panose="02020603050405020304" pitchFamily="18" charset="0"/>
              </a:rPr>
              <a:t>Learning strategies</a:t>
            </a:r>
          </a:p>
          <a:p>
            <a:pPr eaLnBrk="1" hangingPunct="1"/>
            <a:r>
              <a:rPr lang="en-US" altLang="en-US">
                <a:latin typeface="Times New Roman" panose="02020603050405020304" pitchFamily="18" charset="0"/>
              </a:rPr>
              <a:t>If the teacher teaches the TEKS, the TAKS will naturally be addressed.  </a:t>
            </a:r>
          </a:p>
          <a:p>
            <a:pPr algn="ctr" eaLnBrk="1" hangingPunct="1"/>
            <a:r>
              <a:rPr lang="en-US" altLang="en-US" i="1">
                <a:latin typeface="Times New Roman" panose="02020603050405020304" pitchFamily="18" charset="0"/>
              </a:rPr>
              <a:t>Activity</a:t>
            </a:r>
          </a:p>
          <a:p>
            <a:pPr eaLnBrk="1" hangingPunct="1"/>
            <a:r>
              <a:rPr lang="en-US" altLang="en-US" i="1">
                <a:latin typeface="Times New Roman" panose="02020603050405020304" pitchFamily="18" charset="0"/>
              </a:rPr>
              <a:t>A section of popular strategies have been provided at the end of the handouts on pp. 23-67.  These strategies could be jigsawed among the participants and then presented to the whole group in a variety of ways.  Adjust this activity according to the amount of time available to deliver this training.</a:t>
            </a:r>
          </a:p>
        </p:txBody>
      </p:sp>
    </p:spTree>
    <p:extLst>
      <p:ext uri="{BB962C8B-B14F-4D97-AF65-F5344CB8AC3E}">
        <p14:creationId xmlns:p14="http://schemas.microsoft.com/office/powerpoint/2010/main" val="3434465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02BDC619-5741-5A49-A120-C233240EFE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79CFA-9833-5446-9893-3372376EFC31}" type="slidenum">
              <a:rPr lang="en-US" altLang="en-US"/>
              <a:pPr>
                <a:spcBef>
                  <a:spcPct val="0"/>
                </a:spcBef>
              </a:pPr>
              <a:t>13</a:t>
            </a:fld>
            <a:endParaRPr lang="en-US" altLang="en-US"/>
          </a:p>
        </p:txBody>
      </p:sp>
      <p:sp>
        <p:nvSpPr>
          <p:cNvPr id="44034" name="Rectangle 2">
            <a:extLst>
              <a:ext uri="{FF2B5EF4-FFF2-40B4-BE49-F238E27FC236}">
                <a16:creationId xmlns:a16="http://schemas.microsoft.com/office/drawing/2014/main" id="{51333671-F677-9B45-B88F-436EBCC51CD4}"/>
              </a:ext>
            </a:extLst>
          </p:cNvPr>
          <p:cNvSpPr>
            <a:spLocks noGrp="1" noRot="1" noChangeAspect="1" noChangeArrowheads="1" noTextEdit="1"/>
          </p:cNvSpPr>
          <p:nvPr>
            <p:ph type="sldImg"/>
          </p:nvPr>
        </p:nvSpPr>
        <p:spPr>
          <a:xfrm>
            <a:off x="-57150" y="127000"/>
            <a:ext cx="2889250" cy="1625600"/>
          </a:xfrm>
          <a:ln/>
        </p:spPr>
      </p:sp>
      <p:sp>
        <p:nvSpPr>
          <p:cNvPr id="44035" name="Rectangle 3">
            <a:extLst>
              <a:ext uri="{FF2B5EF4-FFF2-40B4-BE49-F238E27FC236}">
                <a16:creationId xmlns:a16="http://schemas.microsoft.com/office/drawing/2014/main" id="{96161AC1-A1C0-8A49-B157-111D7AE5E3E5}"/>
              </a:ext>
            </a:extLst>
          </p:cNvPr>
          <p:cNvSpPr>
            <a:spLocks noGrp="1" noChangeArrowheads="1"/>
          </p:cNvSpPr>
          <p:nvPr>
            <p:ph type="body" idx="1"/>
          </p:nvPr>
        </p:nvSpPr>
        <p:spPr>
          <a:xfrm>
            <a:off x="304800" y="1858963"/>
            <a:ext cx="6477000" cy="7050087"/>
          </a:xfrm>
        </p:spPr>
        <p:txBody>
          <a:bodyPr/>
          <a:lstStyle/>
          <a:p>
            <a:pPr eaLnBrk="1" hangingPunct="1"/>
            <a:r>
              <a:rPr lang="en-US" altLang="en-US">
                <a:latin typeface="Times New Roman" panose="02020603050405020304" pitchFamily="18" charset="0"/>
              </a:rPr>
              <a:t>Teachers can </a:t>
            </a:r>
            <a:r>
              <a:rPr lang="en-US" altLang="en-US" b="1">
                <a:latin typeface="Times New Roman" panose="02020603050405020304" pitchFamily="18" charset="0"/>
              </a:rPr>
              <a:t>modify texts</a:t>
            </a:r>
            <a:r>
              <a:rPr lang="en-US" altLang="en-US">
                <a:latin typeface="Times New Roman" panose="02020603050405020304" pitchFamily="18" charset="0"/>
              </a:rPr>
              <a:t> to make content more comprehensible for their students by:</a:t>
            </a:r>
          </a:p>
          <a:p>
            <a:pPr eaLnBrk="1" hangingPunct="1">
              <a:buFontTx/>
              <a:buChar char="•"/>
            </a:pPr>
            <a:r>
              <a:rPr lang="en-US" altLang="en-US" b="1">
                <a:latin typeface="Times New Roman" panose="02020603050405020304" pitchFamily="18" charset="0"/>
              </a:rPr>
              <a:t>Using graphics</a:t>
            </a:r>
          </a:p>
          <a:p>
            <a:pPr eaLnBrk="1" hangingPunct="1">
              <a:buFontTx/>
              <a:buChar char="•"/>
            </a:pPr>
            <a:r>
              <a:rPr lang="en-US" altLang="en-US" b="1">
                <a:latin typeface="Times New Roman" panose="02020603050405020304" pitchFamily="18" charset="0"/>
              </a:rPr>
              <a:t>Using outlines</a:t>
            </a:r>
          </a:p>
          <a:p>
            <a:pPr eaLnBrk="1" hangingPunct="1">
              <a:buFontTx/>
              <a:buChar char="•"/>
            </a:pPr>
            <a:r>
              <a:rPr lang="en-US" altLang="en-US" b="1">
                <a:latin typeface="Times New Roman" panose="02020603050405020304" pitchFamily="18" charset="0"/>
              </a:rPr>
              <a:t>Rewriting the text</a:t>
            </a:r>
          </a:p>
          <a:p>
            <a:pPr eaLnBrk="1" hangingPunct="1">
              <a:buFontTx/>
              <a:buChar char="•"/>
            </a:pPr>
            <a:r>
              <a:rPr lang="en-US" altLang="en-US" b="1">
                <a:latin typeface="Times New Roman" panose="02020603050405020304" pitchFamily="18" charset="0"/>
              </a:rPr>
              <a:t>Using audio recordings</a:t>
            </a:r>
          </a:p>
          <a:p>
            <a:pPr eaLnBrk="1" hangingPunct="1">
              <a:buFontTx/>
              <a:buChar char="•"/>
            </a:pPr>
            <a:r>
              <a:rPr lang="en-US" altLang="en-US" b="1">
                <a:latin typeface="Times New Roman" panose="02020603050405020304" pitchFamily="18" charset="0"/>
              </a:rPr>
              <a:t>Providing demonstrations</a:t>
            </a:r>
          </a:p>
          <a:p>
            <a:pPr eaLnBrk="1" hangingPunct="1">
              <a:buFontTx/>
              <a:buChar char="•"/>
            </a:pPr>
            <a:r>
              <a:rPr lang="en-US" altLang="en-US" b="1">
                <a:latin typeface="Times New Roman" panose="02020603050405020304" pitchFamily="18" charset="0"/>
              </a:rPr>
              <a:t>Using alternate books or materials</a:t>
            </a:r>
          </a:p>
          <a:p>
            <a:pPr algn="ctr" eaLnBrk="1" hangingPunct="1"/>
            <a:endParaRPr lang="en-US" altLang="en-US" b="1" i="1">
              <a:latin typeface="Times New Roman" panose="02020603050405020304" pitchFamily="18" charset="0"/>
            </a:endParaRPr>
          </a:p>
          <a:p>
            <a:pPr algn="ctr" eaLnBrk="1" hangingPunct="1"/>
            <a:r>
              <a:rPr lang="en-US" altLang="en-US" b="1" i="1">
                <a:latin typeface="Times New Roman" panose="02020603050405020304" pitchFamily="18" charset="0"/>
              </a:rPr>
              <a:t>Activity</a:t>
            </a:r>
          </a:p>
          <a:p>
            <a:pPr eaLnBrk="1" hangingPunct="1"/>
            <a:r>
              <a:rPr lang="en-US" altLang="en-US" i="1">
                <a:latin typeface="Times New Roman" panose="02020603050405020304" pitchFamily="18" charset="0"/>
              </a:rPr>
              <a:t>Have the participants list the supplementary materials and/or strategies that they have used to accommodate different learners in their classrooms.</a:t>
            </a:r>
          </a:p>
        </p:txBody>
      </p:sp>
    </p:spTree>
    <p:extLst>
      <p:ext uri="{BB962C8B-B14F-4D97-AF65-F5344CB8AC3E}">
        <p14:creationId xmlns:p14="http://schemas.microsoft.com/office/powerpoint/2010/main" val="274807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AD46EF8B-2D21-D546-A828-C5ED31BE78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0CC10F3-37DD-D048-B1F8-A7B8233F8219}" type="slidenum">
              <a:rPr lang="en-US" altLang="en-US"/>
              <a:pPr>
                <a:spcBef>
                  <a:spcPct val="0"/>
                </a:spcBef>
              </a:pPr>
              <a:t>14</a:t>
            </a:fld>
            <a:endParaRPr lang="en-US" altLang="en-US"/>
          </a:p>
        </p:txBody>
      </p:sp>
      <p:sp>
        <p:nvSpPr>
          <p:cNvPr id="48130" name="Rectangle 2">
            <a:extLst>
              <a:ext uri="{FF2B5EF4-FFF2-40B4-BE49-F238E27FC236}">
                <a16:creationId xmlns:a16="http://schemas.microsoft.com/office/drawing/2014/main" id="{33E2CA08-0B0B-784E-B0EF-9213BDFEC8E6}"/>
              </a:ext>
            </a:extLst>
          </p:cNvPr>
          <p:cNvSpPr>
            <a:spLocks noGrp="1" noRot="1" noChangeAspect="1" noChangeArrowheads="1" noTextEdit="1"/>
          </p:cNvSpPr>
          <p:nvPr>
            <p:ph type="sldImg"/>
          </p:nvPr>
        </p:nvSpPr>
        <p:spPr>
          <a:xfrm>
            <a:off x="-57150" y="127000"/>
            <a:ext cx="2889250" cy="1625600"/>
          </a:xfrm>
          <a:ln/>
        </p:spPr>
      </p:sp>
      <p:sp>
        <p:nvSpPr>
          <p:cNvPr id="48131" name="Rectangle 3">
            <a:extLst>
              <a:ext uri="{FF2B5EF4-FFF2-40B4-BE49-F238E27FC236}">
                <a16:creationId xmlns:a16="http://schemas.microsoft.com/office/drawing/2014/main" id="{F4A976E3-1FD5-0543-94F9-3148CDC9381F}"/>
              </a:ext>
            </a:extLst>
          </p:cNvPr>
          <p:cNvSpPr>
            <a:spLocks noGrp="1" noChangeArrowheads="1"/>
          </p:cNvSpPr>
          <p:nvPr>
            <p:ph type="body" idx="1"/>
          </p:nvPr>
        </p:nvSpPr>
        <p:spPr>
          <a:xfrm>
            <a:off x="304800" y="1858963"/>
            <a:ext cx="6477000" cy="7050087"/>
          </a:xfrm>
        </p:spPr>
        <p:txBody>
          <a:bodyPr/>
          <a:lstStyle/>
          <a:p>
            <a:pPr eaLnBrk="1" hangingPunct="1"/>
            <a:r>
              <a:rPr lang="en-US" altLang="en-US" b="1">
                <a:latin typeface="Times New Roman" panose="02020603050405020304" pitchFamily="18" charset="0"/>
              </a:rPr>
              <a:t>Grouping students</a:t>
            </a:r>
            <a:r>
              <a:rPr lang="en-US" altLang="en-US">
                <a:latin typeface="Times New Roman" panose="02020603050405020304" pitchFamily="18" charset="0"/>
              </a:rPr>
              <a:t> for a variety of tasks can be beneficial when dealing with a variety of needs, talents, and skills in the classroom.  Some students will need </a:t>
            </a:r>
            <a:r>
              <a:rPr lang="en-US" altLang="en-US" b="1">
                <a:latin typeface="Times New Roman" panose="02020603050405020304" pitchFamily="18" charset="0"/>
              </a:rPr>
              <a:t>individualized support</a:t>
            </a:r>
            <a:r>
              <a:rPr lang="en-US" altLang="en-US">
                <a:latin typeface="Times New Roman" panose="02020603050405020304" pitchFamily="18" charset="0"/>
              </a:rPr>
              <a:t> or </a:t>
            </a:r>
            <a:r>
              <a:rPr lang="en-US" altLang="en-US" b="1">
                <a:latin typeface="Times New Roman" panose="02020603050405020304" pitchFamily="18" charset="0"/>
              </a:rPr>
              <a:t>small-group</a:t>
            </a:r>
            <a:r>
              <a:rPr lang="en-US" altLang="en-US">
                <a:latin typeface="Times New Roman" panose="02020603050405020304" pitchFamily="18" charset="0"/>
              </a:rPr>
              <a:t> </a:t>
            </a:r>
            <a:r>
              <a:rPr lang="en-US" altLang="en-US" b="1">
                <a:latin typeface="Times New Roman" panose="02020603050405020304" pitchFamily="18" charset="0"/>
              </a:rPr>
              <a:t>instruction</a:t>
            </a:r>
            <a:r>
              <a:rPr lang="en-US" altLang="en-US">
                <a:latin typeface="Times New Roman" panose="02020603050405020304" pitchFamily="18" charset="0"/>
              </a:rPr>
              <a:t> to make the academic gains necessary to learn the TEKS and perform well on the TAKS.  </a:t>
            </a:r>
            <a:r>
              <a:rPr lang="en-US" altLang="en-US" b="1">
                <a:latin typeface="Times New Roman" panose="02020603050405020304" pitchFamily="18" charset="0"/>
              </a:rPr>
              <a:t>Pairing students for peer assistance</a:t>
            </a:r>
            <a:r>
              <a:rPr lang="en-US" altLang="en-US">
                <a:latin typeface="Times New Roman" panose="02020603050405020304" pitchFamily="18" charset="0"/>
              </a:rPr>
              <a:t> or paired reading can prove beneficial as well.  </a:t>
            </a:r>
            <a:r>
              <a:rPr lang="en-US" altLang="en-US" b="1">
                <a:latin typeface="Times New Roman" panose="02020603050405020304" pitchFamily="18" charset="0"/>
              </a:rPr>
              <a:t>Cooperative learning</a:t>
            </a:r>
            <a:r>
              <a:rPr lang="en-US" altLang="en-US">
                <a:latin typeface="Times New Roman" panose="02020603050405020304" pitchFamily="18" charset="0"/>
              </a:rPr>
              <a:t> provides students with the opportunity to interact and practice English while learning important knowledge and skills.</a:t>
            </a:r>
          </a:p>
          <a:p>
            <a:pPr algn="ctr" eaLnBrk="1" hangingPunct="1"/>
            <a:endParaRPr lang="en-US" altLang="en-US" b="1" i="1">
              <a:latin typeface="Times New Roman" panose="02020603050405020304" pitchFamily="18" charset="0"/>
            </a:endParaRPr>
          </a:p>
          <a:p>
            <a:pPr algn="ctr" eaLnBrk="1" hangingPunct="1"/>
            <a:r>
              <a:rPr lang="en-US" altLang="en-US" b="1" i="1">
                <a:latin typeface="Times New Roman" panose="02020603050405020304" pitchFamily="18" charset="0"/>
              </a:rPr>
              <a:t>Activity</a:t>
            </a:r>
          </a:p>
          <a:p>
            <a:pPr eaLnBrk="1" hangingPunct="1"/>
            <a:r>
              <a:rPr lang="en-US" altLang="en-US" i="1">
                <a:latin typeface="Times New Roman" panose="02020603050405020304" pitchFamily="18" charset="0"/>
              </a:rPr>
              <a:t>Ask the participants to identify examples of grouping for differentiated instruction in the lesson plans.  Have them discuss these examples at their tables and then be ready to share them aloud for the whole group.</a:t>
            </a:r>
          </a:p>
        </p:txBody>
      </p:sp>
    </p:spTree>
    <p:extLst>
      <p:ext uri="{BB962C8B-B14F-4D97-AF65-F5344CB8AC3E}">
        <p14:creationId xmlns:p14="http://schemas.microsoft.com/office/powerpoint/2010/main" val="197319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542FD651-D384-1245-BBB3-22D9091C56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4BAA586-20D6-1646-9AB8-D6D043FCE1E1}" type="slidenum">
              <a:rPr lang="en-US" altLang="en-US"/>
              <a:pPr>
                <a:spcBef>
                  <a:spcPct val="0"/>
                </a:spcBef>
              </a:pPr>
              <a:t>15</a:t>
            </a:fld>
            <a:endParaRPr lang="en-US" altLang="en-US"/>
          </a:p>
        </p:txBody>
      </p:sp>
      <p:sp>
        <p:nvSpPr>
          <p:cNvPr id="74754" name="Rectangle 2">
            <a:extLst>
              <a:ext uri="{FF2B5EF4-FFF2-40B4-BE49-F238E27FC236}">
                <a16:creationId xmlns:a16="http://schemas.microsoft.com/office/drawing/2014/main" id="{66504F62-B8B6-AD41-8693-1AC8F03D48E8}"/>
              </a:ext>
            </a:extLst>
          </p:cNvPr>
          <p:cNvSpPr>
            <a:spLocks noGrp="1" noRot="1" noChangeAspect="1" noChangeArrowheads="1" noTextEdit="1"/>
          </p:cNvSpPr>
          <p:nvPr>
            <p:ph type="sldImg"/>
          </p:nvPr>
        </p:nvSpPr>
        <p:spPr>
          <a:xfrm>
            <a:off x="-57150" y="127000"/>
            <a:ext cx="2889250" cy="1625600"/>
          </a:xfrm>
          <a:ln/>
        </p:spPr>
      </p:sp>
      <p:sp>
        <p:nvSpPr>
          <p:cNvPr id="74755" name="Rectangle 3">
            <a:extLst>
              <a:ext uri="{FF2B5EF4-FFF2-40B4-BE49-F238E27FC236}">
                <a16:creationId xmlns:a16="http://schemas.microsoft.com/office/drawing/2014/main" id="{0C2C85F9-3BEE-1C4E-A024-EA5DA708A179}"/>
              </a:ext>
            </a:extLst>
          </p:cNvPr>
          <p:cNvSpPr>
            <a:spLocks noGrp="1" noChangeArrowheads="1"/>
          </p:cNvSpPr>
          <p:nvPr>
            <p:ph type="body" idx="1"/>
          </p:nvPr>
        </p:nvSpPr>
        <p:spPr>
          <a:xfrm>
            <a:off x="304800" y="1858963"/>
            <a:ext cx="6477000" cy="7050087"/>
          </a:xfrm>
        </p:spPr>
        <p:txBody>
          <a:bodyPr/>
          <a:lstStyle/>
          <a:p>
            <a:pPr eaLnBrk="1" hangingPunct="1"/>
            <a:r>
              <a:rPr lang="en-US" altLang="en-US">
                <a:latin typeface="Times New Roman" panose="02020603050405020304" pitchFamily="18" charset="0"/>
              </a:rPr>
              <a:t>The primary focus of instructional improvement should be the academic achievement of all students.  Sheltering strategies benefit all students.  Through ongoing support, collaboration, and dedication, teachers can provide excellent sheltered courses for all students.  All teachers in the school share equal responsibility for the success of English language learners.  </a:t>
            </a:r>
          </a:p>
        </p:txBody>
      </p:sp>
    </p:spTree>
    <p:extLst>
      <p:ext uri="{BB962C8B-B14F-4D97-AF65-F5344CB8AC3E}">
        <p14:creationId xmlns:p14="http://schemas.microsoft.com/office/powerpoint/2010/main" val="320551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7C61A3-BF68-F341-B72C-B3927031113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337576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C61A3-BF68-F341-B72C-B3927031113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121067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C61A3-BF68-F341-B72C-B3927031113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343459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C61A3-BF68-F341-B72C-B3927031113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4343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7C61A3-BF68-F341-B72C-B39270311137}"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173015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7C61A3-BF68-F341-B72C-B3927031113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2608891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7C61A3-BF68-F341-B72C-B39270311137}"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394523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7C61A3-BF68-F341-B72C-B39270311137}"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103449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C61A3-BF68-F341-B72C-B39270311137}"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276923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7C61A3-BF68-F341-B72C-B3927031113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221401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7C61A3-BF68-F341-B72C-B39270311137}"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6C3E0-84D0-4B49-A2D8-28A7D514D31E}" type="slidenum">
              <a:rPr lang="en-US" smtClean="0"/>
              <a:t>‹#›</a:t>
            </a:fld>
            <a:endParaRPr lang="en-US"/>
          </a:p>
        </p:txBody>
      </p:sp>
    </p:spTree>
    <p:extLst>
      <p:ext uri="{BB962C8B-B14F-4D97-AF65-F5344CB8AC3E}">
        <p14:creationId xmlns:p14="http://schemas.microsoft.com/office/powerpoint/2010/main" val="126259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C61A3-BF68-F341-B72C-B39270311137}"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6C3E0-84D0-4B49-A2D8-28A7D514D31E}" type="slidenum">
              <a:rPr lang="en-US" smtClean="0"/>
              <a:t>‹#›</a:t>
            </a:fld>
            <a:endParaRPr lang="en-US"/>
          </a:p>
        </p:txBody>
      </p:sp>
    </p:spTree>
    <p:extLst>
      <p:ext uri="{BB962C8B-B14F-4D97-AF65-F5344CB8AC3E}">
        <p14:creationId xmlns:p14="http://schemas.microsoft.com/office/powerpoint/2010/main" val="135764953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25C2-A6A2-1943-8AE6-EFBF310F1CA3}"/>
              </a:ext>
            </a:extLst>
          </p:cNvPr>
          <p:cNvSpPr>
            <a:spLocks noGrp="1"/>
          </p:cNvSpPr>
          <p:nvPr>
            <p:ph type="title"/>
          </p:nvPr>
        </p:nvSpPr>
        <p:spPr/>
        <p:txBody>
          <a:bodyPr>
            <a:normAutofit fontScale="90000"/>
          </a:bodyPr>
          <a:lstStyle/>
          <a:p>
            <a:pPr algn="ctr"/>
            <a:r>
              <a:rPr lang="en-US" sz="3200" dirty="0"/>
              <a:t>Improving the Academic Achievement of English Learners </a:t>
            </a:r>
            <a:br>
              <a:rPr lang="en-US" sz="3200" dirty="0"/>
            </a:br>
            <a:r>
              <a:rPr lang="en-US" sz="3200" dirty="0"/>
              <a:t>and all Students in Higher Education: </a:t>
            </a:r>
            <a:br>
              <a:rPr lang="en-US" sz="3200" dirty="0"/>
            </a:br>
            <a:r>
              <a:rPr lang="en-US" sz="3200" dirty="0"/>
              <a:t>What Instructors Need to Know…</a:t>
            </a:r>
          </a:p>
        </p:txBody>
      </p:sp>
      <p:sp>
        <p:nvSpPr>
          <p:cNvPr id="3" name="Content Placeholder 2">
            <a:extLst>
              <a:ext uri="{FF2B5EF4-FFF2-40B4-BE49-F238E27FC236}">
                <a16:creationId xmlns:a16="http://schemas.microsoft.com/office/drawing/2014/main" id="{BB227968-7CB0-DB4F-BC9F-AF3C02D381E5}"/>
              </a:ext>
            </a:extLst>
          </p:cNvPr>
          <p:cNvSpPr>
            <a:spLocks noGrp="1"/>
          </p:cNvSpPr>
          <p:nvPr>
            <p:ph idx="1"/>
          </p:nvPr>
        </p:nvSpPr>
        <p:spPr>
          <a:solidFill>
            <a:schemeClr val="accent2"/>
          </a:solidFill>
          <a:ln>
            <a:solidFill>
              <a:srgbClr val="4472C4"/>
            </a:solidFill>
          </a:ln>
        </p:spPr>
        <p:txBody>
          <a:bodyPr/>
          <a:lstStyle/>
          <a:p>
            <a:pPr marL="0" indent="0" algn="ctr">
              <a:buNone/>
            </a:pPr>
            <a:endParaRPr lang="en-US" dirty="0"/>
          </a:p>
          <a:p>
            <a:pPr marL="0" indent="0" algn="ctr">
              <a:buNone/>
            </a:pPr>
            <a:r>
              <a:rPr lang="en-US" sz="3200" dirty="0"/>
              <a:t>Judith A. </a:t>
            </a:r>
            <a:r>
              <a:rPr lang="en-US" sz="3200" dirty="0" err="1"/>
              <a:t>Yturriago</a:t>
            </a:r>
            <a:r>
              <a:rPr lang="en-US" sz="3200" dirty="0"/>
              <a:t>, PhD</a:t>
            </a:r>
          </a:p>
          <a:p>
            <a:pPr marL="0" indent="0" algn="ctr">
              <a:buNone/>
            </a:pPr>
            <a:r>
              <a:rPr lang="en-US" sz="3200" dirty="0"/>
              <a:t>Director of Curriculum Development</a:t>
            </a:r>
          </a:p>
          <a:p>
            <a:pPr marL="0" indent="0" algn="ctr">
              <a:buNone/>
            </a:pPr>
            <a:r>
              <a:rPr lang="en-US" sz="3200" dirty="0"/>
              <a:t>St. Augustine College</a:t>
            </a:r>
          </a:p>
          <a:p>
            <a:pPr marL="0" indent="0" algn="ctr">
              <a:buNone/>
            </a:pPr>
            <a:r>
              <a:rPr lang="en-US" sz="3200" dirty="0"/>
              <a:t>1345 Argyle Street</a:t>
            </a:r>
          </a:p>
          <a:p>
            <a:pPr marL="0" indent="0" algn="ctr">
              <a:buNone/>
            </a:pPr>
            <a:r>
              <a:rPr lang="en-US" sz="3200" dirty="0"/>
              <a:t>Chicago, IL 60640</a:t>
            </a:r>
          </a:p>
          <a:p>
            <a:pPr marL="0" indent="0" algn="ctr">
              <a:buNone/>
            </a:pPr>
            <a:endParaRPr lang="en-US" sz="2400"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49791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CDD4-E0D4-D543-B5C5-4DC32D61431E}"/>
              </a:ext>
            </a:extLst>
          </p:cNvPr>
          <p:cNvSpPr>
            <a:spLocks noGrp="1"/>
          </p:cNvSpPr>
          <p:nvPr>
            <p:ph type="title"/>
          </p:nvPr>
        </p:nvSpPr>
        <p:spPr/>
        <p:txBody>
          <a:bodyPr/>
          <a:lstStyle/>
          <a:p>
            <a:r>
              <a:rPr lang="en-US" dirty="0"/>
              <a:t>Adapted teaching/learning strategies…</a:t>
            </a:r>
          </a:p>
        </p:txBody>
      </p:sp>
      <p:sp>
        <p:nvSpPr>
          <p:cNvPr id="3" name="Content Placeholder 2">
            <a:extLst>
              <a:ext uri="{FF2B5EF4-FFF2-40B4-BE49-F238E27FC236}">
                <a16:creationId xmlns:a16="http://schemas.microsoft.com/office/drawing/2014/main" id="{C2D9CF0B-E34C-2F4F-BEF0-409A28DDC75B}"/>
              </a:ext>
            </a:extLst>
          </p:cNvPr>
          <p:cNvSpPr>
            <a:spLocks noGrp="1"/>
          </p:cNvSpPr>
          <p:nvPr>
            <p:ph idx="1"/>
          </p:nvPr>
        </p:nvSpPr>
        <p:spPr/>
        <p:txBody>
          <a:bodyPr>
            <a:normAutofit fontScale="92500" lnSpcReduction="20000"/>
          </a:bodyPr>
          <a:lstStyle/>
          <a:p>
            <a:r>
              <a:rPr lang="en-US" dirty="0"/>
              <a:t>At the beginning of class, always </a:t>
            </a:r>
            <a:r>
              <a:rPr lang="en-US" u="sng" dirty="0"/>
              <a:t>share the objectives of the lesson</a:t>
            </a:r>
            <a:r>
              <a:rPr lang="en-US" dirty="0"/>
              <a:t> with students.</a:t>
            </a:r>
          </a:p>
          <a:p>
            <a:r>
              <a:rPr lang="en-US" u="sng" dirty="0"/>
              <a:t>Use</a:t>
            </a:r>
            <a:r>
              <a:rPr lang="en-US" dirty="0"/>
              <a:t> a lot of </a:t>
            </a:r>
            <a:r>
              <a:rPr lang="en-US" u="sng" dirty="0"/>
              <a:t>visual and audio lesson enhancements</a:t>
            </a:r>
            <a:r>
              <a:rPr lang="en-US" dirty="0"/>
              <a:t>: YouTube videos, graphic organizers, i.e. Venn diagrams, PowerPoints, Prezi, etc.</a:t>
            </a:r>
          </a:p>
          <a:p>
            <a:r>
              <a:rPr lang="en-US" dirty="0"/>
              <a:t>Teach students to use the </a:t>
            </a:r>
            <a:r>
              <a:rPr lang="en-US" u="sng" dirty="0"/>
              <a:t>6 building blocks of academic comprehension :</a:t>
            </a:r>
            <a:r>
              <a:rPr lang="en-US" dirty="0"/>
              <a:t> </a:t>
            </a:r>
          </a:p>
          <a:p>
            <a:pPr marL="0" indent="0">
              <a:buNone/>
            </a:pPr>
            <a:r>
              <a:rPr lang="en-US" dirty="0"/>
              <a:t>	1. Share/discuss explanations and lists of cognates, </a:t>
            </a:r>
          </a:p>
          <a:p>
            <a:pPr marL="0" indent="0">
              <a:buNone/>
            </a:pPr>
            <a:r>
              <a:rPr lang="en-US" dirty="0"/>
              <a:t>	2. Share/discuss interpretations, </a:t>
            </a:r>
          </a:p>
          <a:p>
            <a:pPr marL="0" indent="0">
              <a:buNone/>
            </a:pPr>
            <a:r>
              <a:rPr lang="en-US" dirty="0"/>
              <a:t>	3. Share/discuss applications, </a:t>
            </a:r>
          </a:p>
          <a:p>
            <a:pPr marL="0" indent="0">
              <a:buNone/>
            </a:pPr>
            <a:r>
              <a:rPr lang="en-US" dirty="0"/>
              <a:t>	4. Share/discuss critical perspectives,  </a:t>
            </a:r>
          </a:p>
          <a:p>
            <a:pPr marL="0" indent="0">
              <a:buNone/>
            </a:pPr>
            <a:r>
              <a:rPr lang="en-US" dirty="0"/>
              <a:t>	5. Empathize/discuss different perspectives/comprehension, </a:t>
            </a:r>
          </a:p>
          <a:p>
            <a:pPr marL="0" indent="0">
              <a:buNone/>
            </a:pPr>
            <a:r>
              <a:rPr lang="en-US" dirty="0"/>
              <a:t>	6. Share/discuss self-knowledge about how to learn.</a:t>
            </a:r>
          </a:p>
        </p:txBody>
      </p:sp>
    </p:spTree>
    <p:extLst>
      <p:ext uri="{BB962C8B-B14F-4D97-AF65-F5344CB8AC3E}">
        <p14:creationId xmlns:p14="http://schemas.microsoft.com/office/powerpoint/2010/main" val="2166770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3EB2A01D-93B3-2143-A284-95FA0C6FE950}"/>
              </a:ext>
            </a:extLst>
          </p:cNvPr>
          <p:cNvSpPr>
            <a:spLocks noChangeArrowheads="1"/>
          </p:cNvSpPr>
          <p:nvPr/>
        </p:nvSpPr>
        <p:spPr bwMode="auto">
          <a:xfrm>
            <a:off x="1824038" y="425302"/>
            <a:ext cx="75861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b="1" dirty="0">
                <a:solidFill>
                  <a:schemeClr val="tx2"/>
                </a:solidFill>
                <a:latin typeface="Arial" panose="020B0604020202020204" pitchFamily="34" charset="0"/>
              </a:rPr>
              <a:t>Teach students these critical thinking skills through a variety of assignments/tasks…</a:t>
            </a:r>
          </a:p>
        </p:txBody>
      </p:sp>
      <p:sp>
        <p:nvSpPr>
          <p:cNvPr id="49154" name="Rectangle 3">
            <a:extLst>
              <a:ext uri="{FF2B5EF4-FFF2-40B4-BE49-F238E27FC236}">
                <a16:creationId xmlns:a16="http://schemas.microsoft.com/office/drawing/2014/main" id="{AF05D81F-0864-5447-A9DD-67EB49DA10B9}"/>
              </a:ext>
            </a:extLst>
          </p:cNvPr>
          <p:cNvSpPr>
            <a:spLocks noChangeArrowheads="1"/>
          </p:cNvSpPr>
          <p:nvPr/>
        </p:nvSpPr>
        <p:spPr bwMode="auto">
          <a:xfrm>
            <a:off x="2128839" y="1035050"/>
            <a:ext cx="5737468" cy="505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lnSpc>
                <a:spcPct val="110000"/>
              </a:lnSpc>
              <a:spcBef>
                <a:spcPct val="20000"/>
              </a:spcBef>
              <a:buSzPct val="90000"/>
              <a:buFontTx/>
              <a:buChar char="•"/>
            </a:pPr>
            <a:endParaRPr lang="en-US" altLang="en-US" sz="1800" b="1" dirty="0">
              <a:solidFill>
                <a:schemeClr val="tx2"/>
              </a:solidFill>
              <a:latin typeface="Arial" panose="020B0604020202020204" pitchFamily="34" charset="0"/>
            </a:endParaRP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Compare and contrast	     Make observations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Gathering data		            Draw conclusions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Analyzing data		            Identify trends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Identify sequences	            State hypotheses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Make inferences	                   Develop questions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Identify points of view	     Determine bias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Make predictions	            Summarize data</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Categorize		                   Classify items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Sequence		                   Develop criteria</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Making a decision	            Evaluate solutions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Chart items	                          Follow instructions</a:t>
            </a:r>
          </a:p>
          <a:p>
            <a:pPr eaLnBrk="1" hangingPunct="1">
              <a:lnSpc>
                <a:spcPct val="110000"/>
              </a:lnSpc>
              <a:spcBef>
                <a:spcPct val="20000"/>
              </a:spcBef>
              <a:buSzPct val="90000"/>
            </a:pPr>
            <a:r>
              <a:rPr lang="en-US" altLang="en-US" sz="1800" b="1" dirty="0">
                <a:solidFill>
                  <a:schemeClr val="tx2"/>
                </a:solidFill>
                <a:latin typeface="Arial" panose="020B0604020202020204" pitchFamily="34" charset="0"/>
              </a:rPr>
              <a:t>Identify items	                   Determine authenticity</a:t>
            </a:r>
          </a:p>
          <a:p>
            <a:pPr eaLnBrk="1" hangingPunct="1">
              <a:lnSpc>
                <a:spcPct val="110000"/>
              </a:lnSpc>
              <a:spcBef>
                <a:spcPct val="20000"/>
              </a:spcBef>
              <a:buSzPct val="90000"/>
              <a:buFontTx/>
              <a:buChar char="•"/>
            </a:pPr>
            <a:endParaRPr lang="en-US" altLang="en-US" sz="1800" b="1" dirty="0">
              <a:solidFill>
                <a:schemeClr val="tx2"/>
              </a:solidFill>
              <a:latin typeface="Arial" panose="020B0604020202020204" pitchFamily="34" charset="0"/>
            </a:endParaRPr>
          </a:p>
        </p:txBody>
      </p:sp>
      <p:pic>
        <p:nvPicPr>
          <p:cNvPr id="49155" name="Picture 4">
            <a:extLst>
              <a:ext uri="{FF2B5EF4-FFF2-40B4-BE49-F238E27FC236}">
                <a16:creationId xmlns:a16="http://schemas.microsoft.com/office/drawing/2014/main" id="{69DC2C1A-776B-5449-88EA-FFDDC1C00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2233" y="2022106"/>
            <a:ext cx="31242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24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2" descr="bd07216_">
            <a:extLst>
              <a:ext uri="{FF2B5EF4-FFF2-40B4-BE49-F238E27FC236}">
                <a16:creationId xmlns:a16="http://schemas.microsoft.com/office/drawing/2014/main" id="{DA8278C9-CC31-634A-A599-1521EBE05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5575"/>
            <a:ext cx="3556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Text Box 3">
            <a:extLst>
              <a:ext uri="{FF2B5EF4-FFF2-40B4-BE49-F238E27FC236}">
                <a16:creationId xmlns:a16="http://schemas.microsoft.com/office/drawing/2014/main" id="{25C7CF20-E554-F14C-A9BA-59CAC98E724A}"/>
              </a:ext>
            </a:extLst>
          </p:cNvPr>
          <p:cNvSpPr txBox="1">
            <a:spLocks noChangeArrowheads="1"/>
          </p:cNvSpPr>
          <p:nvPr/>
        </p:nvSpPr>
        <p:spPr bwMode="auto">
          <a:xfrm>
            <a:off x="1841500" y="2133600"/>
            <a:ext cx="8252900" cy="483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390525" indent="176213">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4800" dirty="0">
                <a:latin typeface="Arial" panose="020B0604020202020204" pitchFamily="34" charset="0"/>
              </a:rPr>
              <a:t>Differentiation Strategies…</a:t>
            </a:r>
          </a:p>
          <a:p>
            <a:pPr>
              <a:spcBef>
                <a:spcPct val="0"/>
              </a:spcBef>
            </a:pPr>
            <a:r>
              <a:rPr lang="en-US" altLang="en-US" sz="2800" dirty="0" err="1">
                <a:solidFill>
                  <a:srgbClr val="0000FF"/>
                </a:solidFill>
                <a:latin typeface="Arial" panose="020B0604020202020204" pitchFamily="34" charset="0"/>
              </a:rPr>
              <a:t>Webquests</a:t>
            </a:r>
            <a:endParaRPr lang="en-US" altLang="en-US" sz="2800" dirty="0">
              <a:solidFill>
                <a:srgbClr val="0000FF"/>
              </a:solidFill>
              <a:latin typeface="Arial" panose="020B0604020202020204" pitchFamily="34" charset="0"/>
            </a:endParaRPr>
          </a:p>
          <a:p>
            <a:pPr>
              <a:spcBef>
                <a:spcPct val="0"/>
              </a:spcBef>
              <a:buSzPct val="55000"/>
            </a:pPr>
            <a:r>
              <a:rPr lang="en-US" altLang="en-US" sz="2800" dirty="0">
                <a:solidFill>
                  <a:srgbClr val="0000FF"/>
                </a:solidFill>
                <a:latin typeface="Arial" panose="020B0604020202020204" pitchFamily="34" charset="0"/>
              </a:rPr>
              <a:t>Telecollaborative   </a:t>
            </a:r>
          </a:p>
          <a:p>
            <a:pPr>
              <a:spcBef>
                <a:spcPct val="0"/>
              </a:spcBef>
              <a:buSzPct val="55000"/>
            </a:pPr>
            <a:r>
              <a:rPr lang="en-US" altLang="en-US" sz="2800" dirty="0">
                <a:solidFill>
                  <a:srgbClr val="0000FF"/>
                </a:solidFill>
                <a:latin typeface="Arial" panose="020B0604020202020204" pitchFamily="34" charset="0"/>
              </a:rPr>
              <a:t>Research Opportunities</a:t>
            </a:r>
          </a:p>
          <a:p>
            <a:pPr>
              <a:spcBef>
                <a:spcPct val="0"/>
              </a:spcBef>
              <a:buSzPct val="55000"/>
            </a:pPr>
            <a:r>
              <a:rPr lang="en-US" altLang="en-US" sz="2800" dirty="0">
                <a:solidFill>
                  <a:srgbClr val="0000FF"/>
                </a:solidFill>
                <a:latin typeface="Arial" panose="020B0604020202020204" pitchFamily="34" charset="0"/>
              </a:rPr>
              <a:t>Graphic Organizers</a:t>
            </a:r>
          </a:p>
          <a:p>
            <a:pPr>
              <a:spcBef>
                <a:spcPct val="0"/>
              </a:spcBef>
              <a:buSzPct val="55000"/>
            </a:pPr>
            <a:r>
              <a:rPr lang="en-US" altLang="en-US" sz="2800" dirty="0">
                <a:solidFill>
                  <a:srgbClr val="0000FF"/>
                </a:solidFill>
                <a:latin typeface="Arial" panose="020B0604020202020204" pitchFamily="34" charset="0"/>
              </a:rPr>
              <a:t>Assessments (Scholarly Levels)</a:t>
            </a:r>
          </a:p>
          <a:p>
            <a:pPr>
              <a:spcBef>
                <a:spcPct val="0"/>
              </a:spcBef>
              <a:buSzPct val="55000"/>
            </a:pPr>
            <a:r>
              <a:rPr lang="en-US" altLang="en-US" sz="2800" dirty="0">
                <a:solidFill>
                  <a:srgbClr val="0000FF"/>
                </a:solidFill>
                <a:latin typeface="Arial" panose="020B0604020202020204" pitchFamily="34" charset="0"/>
              </a:rPr>
              <a:t>Primary Sources (Document-Based Questions)</a:t>
            </a:r>
          </a:p>
          <a:p>
            <a:pPr>
              <a:spcBef>
                <a:spcPct val="0"/>
              </a:spcBef>
              <a:buSzPct val="55000"/>
            </a:pPr>
            <a:r>
              <a:rPr lang="en-US" altLang="en-US" sz="2800" dirty="0">
                <a:solidFill>
                  <a:srgbClr val="0000FF"/>
                </a:solidFill>
                <a:latin typeface="Arial" panose="020B0604020202020204" pitchFamily="34" charset="0"/>
              </a:rPr>
              <a:t>Performance Tasks</a:t>
            </a:r>
          </a:p>
          <a:p>
            <a:pPr>
              <a:spcBef>
                <a:spcPct val="0"/>
              </a:spcBef>
              <a:buSzPct val="55000"/>
            </a:pPr>
            <a:r>
              <a:rPr lang="en-US" altLang="en-US" sz="2800" dirty="0">
                <a:solidFill>
                  <a:srgbClr val="0000FF"/>
                </a:solidFill>
                <a:latin typeface="Arial" panose="020B0604020202020204" pitchFamily="34" charset="0"/>
              </a:rPr>
              <a:t>Student Research </a:t>
            </a:r>
          </a:p>
          <a:p>
            <a:pPr>
              <a:spcBef>
                <a:spcPct val="0"/>
              </a:spcBef>
              <a:buSzPct val="55000"/>
              <a:buFont typeface="Wingdings" pitchFamily="2" charset="2"/>
              <a:buChar char="Ø"/>
            </a:pPr>
            <a:endParaRPr lang="en-US" altLang="en-US" sz="3600" dirty="0">
              <a:latin typeface="Arial" panose="020B0604020202020204" pitchFamily="34" charset="0"/>
            </a:endParaRPr>
          </a:p>
        </p:txBody>
      </p:sp>
    </p:spTree>
    <p:extLst>
      <p:ext uri="{BB962C8B-B14F-4D97-AF65-F5344CB8AC3E}">
        <p14:creationId xmlns:p14="http://schemas.microsoft.com/office/powerpoint/2010/main" val="78866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a:extLst>
              <a:ext uri="{FF2B5EF4-FFF2-40B4-BE49-F238E27FC236}">
                <a16:creationId xmlns:a16="http://schemas.microsoft.com/office/drawing/2014/main" id="{259D065C-137B-BC4B-8B1B-50B0F304F9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F263BC7-40D0-7A46-9D47-C4AA0EFEAD9E}" type="slidenum">
              <a:rPr lang="en-US" altLang="en-US" sz="1200"/>
              <a:pPr>
                <a:spcBef>
                  <a:spcPct val="0"/>
                </a:spcBef>
                <a:buFontTx/>
                <a:buNone/>
              </a:pPr>
              <a:t>13</a:t>
            </a:fld>
            <a:endParaRPr lang="en-US" altLang="en-US" sz="1200"/>
          </a:p>
        </p:txBody>
      </p:sp>
      <p:sp>
        <p:nvSpPr>
          <p:cNvPr id="43010" name="Rectangle 4">
            <a:extLst>
              <a:ext uri="{FF2B5EF4-FFF2-40B4-BE49-F238E27FC236}">
                <a16:creationId xmlns:a16="http://schemas.microsoft.com/office/drawing/2014/main" id="{C84B32DB-4983-FA44-8B8B-19A8C247A22D}"/>
              </a:ext>
            </a:extLst>
          </p:cNvPr>
          <p:cNvSpPr>
            <a:spLocks noChangeArrowheads="1"/>
          </p:cNvSpPr>
          <p:nvPr/>
        </p:nvSpPr>
        <p:spPr bwMode="auto">
          <a:xfrm>
            <a:off x="838200" y="2661684"/>
            <a:ext cx="7467600" cy="2971800"/>
          </a:xfrm>
          <a:prstGeom prst="rect">
            <a:avLst/>
          </a:prstGeom>
          <a:solidFill>
            <a:srgbClr val="FF6600"/>
          </a:solidFill>
          <a:ln w="9525">
            <a:solidFill>
              <a:schemeClr val="tx1"/>
            </a:solidFill>
            <a:miter lim="800000"/>
            <a:headEnd/>
            <a:tailEnd/>
          </a:ln>
          <a:effectLst>
            <a:outerShdw dist="107763" dir="2700000" algn="ctr" rotWithShape="0">
              <a:srgbClr val="009900"/>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3011" name="Rectangle 2">
            <a:extLst>
              <a:ext uri="{FF2B5EF4-FFF2-40B4-BE49-F238E27FC236}">
                <a16:creationId xmlns:a16="http://schemas.microsoft.com/office/drawing/2014/main" id="{2F9DBF10-91F1-8F4F-B273-72C40EF0ED1F}"/>
              </a:ext>
            </a:extLst>
          </p:cNvPr>
          <p:cNvSpPr>
            <a:spLocks noGrp="1" noChangeArrowheads="1"/>
          </p:cNvSpPr>
          <p:nvPr>
            <p:ph type="title"/>
          </p:nvPr>
        </p:nvSpPr>
        <p:spPr>
          <a:xfrm>
            <a:off x="1981200" y="284457"/>
            <a:ext cx="8382000" cy="2021863"/>
          </a:xfrm>
        </p:spPr>
        <p:txBody>
          <a:bodyPr>
            <a:normAutofit/>
          </a:bodyPr>
          <a:lstStyle/>
          <a:p>
            <a:pPr algn="ctr" eaLnBrk="1" hangingPunct="1"/>
            <a:r>
              <a:rPr lang="en-US" altLang="en-US" sz="3200" dirty="0"/>
              <a:t>Make Texts and Assignments More Appropriate for Language Proficiency and Reading Levels</a:t>
            </a:r>
          </a:p>
        </p:txBody>
      </p:sp>
      <p:sp>
        <p:nvSpPr>
          <p:cNvPr id="43012" name="Rectangle 3">
            <a:extLst>
              <a:ext uri="{FF2B5EF4-FFF2-40B4-BE49-F238E27FC236}">
                <a16:creationId xmlns:a16="http://schemas.microsoft.com/office/drawing/2014/main" id="{F37BEE7A-BFA9-4340-AAEF-375CB65C4D39}"/>
              </a:ext>
            </a:extLst>
          </p:cNvPr>
          <p:cNvSpPr>
            <a:spLocks noGrp="1" noChangeArrowheads="1"/>
          </p:cNvSpPr>
          <p:nvPr>
            <p:ph type="body" idx="1"/>
          </p:nvPr>
        </p:nvSpPr>
        <p:spPr>
          <a:xfrm>
            <a:off x="838200" y="2306320"/>
            <a:ext cx="10515600" cy="4050030"/>
          </a:xfrm>
        </p:spPr>
        <p:txBody>
          <a:bodyPr>
            <a:normAutofit/>
          </a:bodyPr>
          <a:lstStyle/>
          <a:p>
            <a:pPr marL="0" indent="0" eaLnBrk="1" hangingPunct="1">
              <a:lnSpc>
                <a:spcPct val="90000"/>
              </a:lnSpc>
              <a:buNone/>
            </a:pPr>
            <a:r>
              <a:rPr lang="en-US" altLang="en-US" sz="2400" dirty="0"/>
              <a:t>Ways instructors can make texts/materials more comprehensible for students:</a:t>
            </a:r>
          </a:p>
          <a:p>
            <a:pPr lvl="1" eaLnBrk="1" hangingPunct="1">
              <a:lnSpc>
                <a:spcPct val="90000"/>
              </a:lnSpc>
            </a:pPr>
            <a:r>
              <a:rPr lang="en-US" altLang="en-US" sz="2000" b="1" dirty="0">
                <a:solidFill>
                  <a:schemeClr val="bg1"/>
                </a:solidFill>
              </a:rPr>
              <a:t>Use graphic organizers for key vocabulary, cognate lists, etc.</a:t>
            </a:r>
          </a:p>
          <a:p>
            <a:pPr lvl="1" eaLnBrk="1" hangingPunct="1">
              <a:lnSpc>
                <a:spcPct val="90000"/>
              </a:lnSpc>
            </a:pPr>
            <a:r>
              <a:rPr lang="en-US" altLang="en-US" sz="2000" b="1" dirty="0">
                <a:solidFill>
                  <a:schemeClr val="bg1"/>
                </a:solidFill>
              </a:rPr>
              <a:t>Use the table of contents/glossary, etc.  as graphic organizers.</a:t>
            </a:r>
          </a:p>
          <a:p>
            <a:pPr lvl="1" eaLnBrk="1" hangingPunct="1">
              <a:lnSpc>
                <a:spcPct val="90000"/>
              </a:lnSpc>
            </a:pPr>
            <a:r>
              <a:rPr lang="en-US" altLang="en-US" sz="2000" b="1" dirty="0">
                <a:solidFill>
                  <a:schemeClr val="bg1"/>
                </a:solidFill>
              </a:rPr>
              <a:t>Have students in pairs summarize and/or rewrite difficult  </a:t>
            </a:r>
          </a:p>
          <a:p>
            <a:pPr marL="457200" lvl="1" indent="0" eaLnBrk="1" hangingPunct="1">
              <a:lnSpc>
                <a:spcPct val="90000"/>
              </a:lnSpc>
              <a:buNone/>
            </a:pPr>
            <a:r>
              <a:rPr lang="en-US" altLang="en-US" sz="2000" b="1" dirty="0">
                <a:solidFill>
                  <a:schemeClr val="bg1"/>
                </a:solidFill>
              </a:rPr>
              <a:t>	sections of the text/materials.</a:t>
            </a:r>
          </a:p>
          <a:p>
            <a:pPr lvl="1"/>
            <a:r>
              <a:rPr lang="en-US" altLang="en-US" sz="2000" b="1" dirty="0">
                <a:solidFill>
                  <a:schemeClr val="bg1"/>
                </a:solidFill>
              </a:rPr>
              <a:t>Use student or instructor audio recordings of </a:t>
            </a:r>
          </a:p>
          <a:p>
            <a:pPr marL="457200" lvl="1" indent="0">
              <a:buNone/>
            </a:pPr>
            <a:r>
              <a:rPr lang="en-US" altLang="en-US" sz="2000" b="1" dirty="0">
                <a:solidFill>
                  <a:schemeClr val="bg1"/>
                </a:solidFill>
              </a:rPr>
              <a:t>	sections of  text accompanied with explanations.</a:t>
            </a:r>
          </a:p>
          <a:p>
            <a:pPr lvl="1"/>
            <a:r>
              <a:rPr lang="en-US" altLang="en-US" sz="2000" b="1" dirty="0">
                <a:solidFill>
                  <a:schemeClr val="bg1"/>
                </a:solidFill>
              </a:rPr>
              <a:t>Use demonstrations, role playing, debates.</a:t>
            </a:r>
          </a:p>
          <a:p>
            <a:pPr lvl="1"/>
            <a:r>
              <a:rPr lang="en-US" altLang="en-US" sz="2000" b="1" dirty="0">
                <a:solidFill>
                  <a:schemeClr val="bg1"/>
                </a:solidFill>
              </a:rPr>
              <a:t>Use alternative texts/materials in native languages.</a:t>
            </a:r>
          </a:p>
          <a:p>
            <a:pPr lvl="1" eaLnBrk="1" hangingPunct="1">
              <a:lnSpc>
                <a:spcPct val="90000"/>
              </a:lnSpc>
            </a:pPr>
            <a:endParaRPr lang="en-US" altLang="en-US" b="1" dirty="0">
              <a:solidFill>
                <a:schemeClr val="bg1"/>
              </a:solidFill>
            </a:endParaRPr>
          </a:p>
          <a:p>
            <a:pPr lvl="1" eaLnBrk="1" hangingPunct="1">
              <a:lnSpc>
                <a:spcPct val="90000"/>
              </a:lnSpc>
            </a:pPr>
            <a:endParaRPr lang="en-US" altLang="en-US" b="1" dirty="0">
              <a:solidFill>
                <a:schemeClr val="bg1"/>
              </a:solidFill>
            </a:endParaRPr>
          </a:p>
        </p:txBody>
      </p:sp>
      <p:pic>
        <p:nvPicPr>
          <p:cNvPr id="7" name="Picture 5" descr="bd05629_">
            <a:extLst>
              <a:ext uri="{FF2B5EF4-FFF2-40B4-BE49-F238E27FC236}">
                <a16:creationId xmlns:a16="http://schemas.microsoft.com/office/drawing/2014/main" id="{A4B274B8-6D08-5144-9EEB-71CB4F997B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2661684"/>
            <a:ext cx="2312286" cy="220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4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4">
            <a:extLst>
              <a:ext uri="{FF2B5EF4-FFF2-40B4-BE49-F238E27FC236}">
                <a16:creationId xmlns:a16="http://schemas.microsoft.com/office/drawing/2014/main" id="{CF94EA9B-9ED5-4146-81CF-79C1C6C2A7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088F58B-7E98-7B45-9658-3892DE15ECFF}" type="slidenum">
              <a:rPr lang="en-US" altLang="en-US" sz="1200"/>
              <a:pPr>
                <a:spcBef>
                  <a:spcPct val="0"/>
                </a:spcBef>
                <a:buFontTx/>
                <a:buNone/>
              </a:pPr>
              <a:t>14</a:t>
            </a:fld>
            <a:endParaRPr lang="en-US" altLang="en-US" sz="1200"/>
          </a:p>
        </p:txBody>
      </p:sp>
      <p:sp>
        <p:nvSpPr>
          <p:cNvPr id="47106" name="Rectangle 2">
            <a:extLst>
              <a:ext uri="{FF2B5EF4-FFF2-40B4-BE49-F238E27FC236}">
                <a16:creationId xmlns:a16="http://schemas.microsoft.com/office/drawing/2014/main" id="{711CAEC2-6EBA-E248-A83F-649086DF6580}"/>
              </a:ext>
            </a:extLst>
          </p:cNvPr>
          <p:cNvSpPr>
            <a:spLocks noGrp="1" noChangeArrowheads="1"/>
          </p:cNvSpPr>
          <p:nvPr>
            <p:ph type="title"/>
          </p:nvPr>
        </p:nvSpPr>
        <p:spPr>
          <a:xfrm>
            <a:off x="1828800" y="76201"/>
            <a:ext cx="8534400" cy="1190625"/>
          </a:xfrm>
        </p:spPr>
        <p:txBody>
          <a:bodyPr>
            <a:normAutofit fontScale="90000"/>
          </a:bodyPr>
          <a:lstStyle/>
          <a:p>
            <a:pPr algn="ctr" eaLnBrk="1" hangingPunct="1"/>
            <a:r>
              <a:rPr lang="en-US" altLang="en-US" dirty="0"/>
              <a:t>Grouping for Differentiated Assistance Based on Student Need</a:t>
            </a:r>
          </a:p>
        </p:txBody>
      </p:sp>
      <p:sp>
        <p:nvSpPr>
          <p:cNvPr id="47107" name="Oval 3">
            <a:extLst>
              <a:ext uri="{FF2B5EF4-FFF2-40B4-BE49-F238E27FC236}">
                <a16:creationId xmlns:a16="http://schemas.microsoft.com/office/drawing/2014/main" id="{D5698DF6-9C83-8F4B-A53A-512C64DD8CED}"/>
              </a:ext>
            </a:extLst>
          </p:cNvPr>
          <p:cNvSpPr>
            <a:spLocks noChangeArrowheads="1"/>
          </p:cNvSpPr>
          <p:nvPr/>
        </p:nvSpPr>
        <p:spPr bwMode="auto">
          <a:xfrm>
            <a:off x="3276600" y="1524000"/>
            <a:ext cx="5486400" cy="5181600"/>
          </a:xfrm>
          <a:prstGeom prst="ellipse">
            <a:avLst/>
          </a:prstGeom>
          <a:solidFill>
            <a:srgbClr val="FFFF00"/>
          </a:solidFill>
          <a:ln w="38100">
            <a:solidFill>
              <a:schemeClr val="tx1"/>
            </a:solidFill>
            <a:miter lim="800000"/>
            <a:headEnd/>
            <a:tailEnd/>
          </a:ln>
          <a:effectLst>
            <a:outerShdw dist="107763" dir="8100000" algn="ctr" rotWithShape="0">
              <a:schemeClr val="accent2"/>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7108" name="Line 4">
            <a:extLst>
              <a:ext uri="{FF2B5EF4-FFF2-40B4-BE49-F238E27FC236}">
                <a16:creationId xmlns:a16="http://schemas.microsoft.com/office/drawing/2014/main" id="{BCF3B315-9E10-E84D-BE03-F68505118C98}"/>
              </a:ext>
            </a:extLst>
          </p:cNvPr>
          <p:cNvSpPr>
            <a:spLocks noChangeShapeType="1"/>
          </p:cNvSpPr>
          <p:nvPr/>
        </p:nvSpPr>
        <p:spPr bwMode="auto">
          <a:xfrm>
            <a:off x="3276600" y="4038600"/>
            <a:ext cx="5486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7109" name="Line 5">
            <a:extLst>
              <a:ext uri="{FF2B5EF4-FFF2-40B4-BE49-F238E27FC236}">
                <a16:creationId xmlns:a16="http://schemas.microsoft.com/office/drawing/2014/main" id="{959EA467-F449-0245-9655-C76D6291AE92}"/>
              </a:ext>
            </a:extLst>
          </p:cNvPr>
          <p:cNvSpPr>
            <a:spLocks noChangeShapeType="1"/>
          </p:cNvSpPr>
          <p:nvPr/>
        </p:nvSpPr>
        <p:spPr bwMode="auto">
          <a:xfrm>
            <a:off x="6019800" y="1524000"/>
            <a:ext cx="0" cy="5181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7110" name="Text Box 6">
            <a:extLst>
              <a:ext uri="{FF2B5EF4-FFF2-40B4-BE49-F238E27FC236}">
                <a16:creationId xmlns:a16="http://schemas.microsoft.com/office/drawing/2014/main" id="{50144569-814F-FA4F-BC17-3060C031C0CC}"/>
              </a:ext>
            </a:extLst>
          </p:cNvPr>
          <p:cNvSpPr txBox="1">
            <a:spLocks noChangeArrowheads="1"/>
          </p:cNvSpPr>
          <p:nvPr/>
        </p:nvSpPr>
        <p:spPr bwMode="auto">
          <a:xfrm>
            <a:off x="3733800" y="2803526"/>
            <a:ext cx="213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b="1" dirty="0"/>
              <a:t>Tutor small group support </a:t>
            </a:r>
          </a:p>
        </p:txBody>
      </p:sp>
      <p:sp>
        <p:nvSpPr>
          <p:cNvPr id="47111" name="Text Box 7">
            <a:extLst>
              <a:ext uri="{FF2B5EF4-FFF2-40B4-BE49-F238E27FC236}">
                <a16:creationId xmlns:a16="http://schemas.microsoft.com/office/drawing/2014/main" id="{F00B86A8-F8C8-174D-BB26-AEDE2B88D4DD}"/>
              </a:ext>
            </a:extLst>
          </p:cNvPr>
          <p:cNvSpPr txBox="1">
            <a:spLocks noChangeArrowheads="1"/>
          </p:cNvSpPr>
          <p:nvPr/>
        </p:nvSpPr>
        <p:spPr bwMode="auto">
          <a:xfrm>
            <a:off x="6248400" y="2326511"/>
            <a:ext cx="175257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b="1" dirty="0"/>
              <a:t>Independent cooperative groups of selected students</a:t>
            </a:r>
          </a:p>
        </p:txBody>
      </p:sp>
      <p:sp>
        <p:nvSpPr>
          <p:cNvPr id="47112" name="Text Box 8">
            <a:extLst>
              <a:ext uri="{FF2B5EF4-FFF2-40B4-BE49-F238E27FC236}">
                <a16:creationId xmlns:a16="http://schemas.microsoft.com/office/drawing/2014/main" id="{184646AA-2BE9-7942-8A20-90255416B850}"/>
              </a:ext>
            </a:extLst>
          </p:cNvPr>
          <p:cNvSpPr txBox="1">
            <a:spLocks noChangeArrowheads="1"/>
          </p:cNvSpPr>
          <p:nvPr/>
        </p:nvSpPr>
        <p:spPr bwMode="auto">
          <a:xfrm>
            <a:off x="4038600" y="4114800"/>
            <a:ext cx="1676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000" b="1" dirty="0"/>
              <a:t>Instructor- directed small-group instruction</a:t>
            </a:r>
          </a:p>
        </p:txBody>
      </p:sp>
      <p:sp>
        <p:nvSpPr>
          <p:cNvPr id="47113" name="Text Box 9">
            <a:extLst>
              <a:ext uri="{FF2B5EF4-FFF2-40B4-BE49-F238E27FC236}">
                <a16:creationId xmlns:a16="http://schemas.microsoft.com/office/drawing/2014/main" id="{97ED141E-89AE-5F46-9826-9BC0E0B7F18B}"/>
              </a:ext>
            </a:extLst>
          </p:cNvPr>
          <p:cNvSpPr txBox="1">
            <a:spLocks noChangeArrowheads="1"/>
          </p:cNvSpPr>
          <p:nvPr/>
        </p:nvSpPr>
        <p:spPr bwMode="auto">
          <a:xfrm>
            <a:off x="6400800" y="4191000"/>
            <a:ext cx="16002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000" b="1" dirty="0"/>
              <a:t>Pairing students for peer assistance/ tutoring</a:t>
            </a:r>
          </a:p>
        </p:txBody>
      </p:sp>
    </p:spTree>
    <p:extLst>
      <p:ext uri="{BB962C8B-B14F-4D97-AF65-F5344CB8AC3E}">
        <p14:creationId xmlns:p14="http://schemas.microsoft.com/office/powerpoint/2010/main" val="240874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4">
            <a:extLst>
              <a:ext uri="{FF2B5EF4-FFF2-40B4-BE49-F238E27FC236}">
                <a16:creationId xmlns:a16="http://schemas.microsoft.com/office/drawing/2014/main" id="{525AE3DF-484F-BE46-95D4-3A15655402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4E30E88-3C2B-644E-B006-3482E92CB2E2}" type="slidenum">
              <a:rPr lang="en-US" altLang="en-US" sz="1200"/>
              <a:pPr>
                <a:spcBef>
                  <a:spcPct val="0"/>
                </a:spcBef>
                <a:buFontTx/>
                <a:buNone/>
              </a:pPr>
              <a:t>15</a:t>
            </a:fld>
            <a:endParaRPr lang="en-US" altLang="en-US" sz="1200"/>
          </a:p>
        </p:txBody>
      </p:sp>
      <p:sp>
        <p:nvSpPr>
          <p:cNvPr id="73730" name="Rectangle 2">
            <a:extLst>
              <a:ext uri="{FF2B5EF4-FFF2-40B4-BE49-F238E27FC236}">
                <a16:creationId xmlns:a16="http://schemas.microsoft.com/office/drawing/2014/main" id="{32C3B67C-A5B9-2641-ADB8-A5F5FA65C783}"/>
              </a:ext>
            </a:extLst>
          </p:cNvPr>
          <p:cNvSpPr>
            <a:spLocks noGrp="1" noChangeArrowheads="1"/>
          </p:cNvSpPr>
          <p:nvPr>
            <p:ph type="title"/>
          </p:nvPr>
        </p:nvSpPr>
        <p:spPr/>
        <p:txBody>
          <a:bodyPr/>
          <a:lstStyle/>
          <a:p>
            <a:pPr eaLnBrk="1" hangingPunct="1"/>
            <a:r>
              <a:rPr lang="en-US" altLang="en-US"/>
              <a:t>Keeping the End in Mind</a:t>
            </a:r>
          </a:p>
        </p:txBody>
      </p:sp>
      <p:pic>
        <p:nvPicPr>
          <p:cNvPr id="73731" name="Picture 3" descr="PE03166_">
            <a:extLst>
              <a:ext uri="{FF2B5EF4-FFF2-40B4-BE49-F238E27FC236}">
                <a16:creationId xmlns:a16="http://schemas.microsoft.com/office/drawing/2014/main" id="{C626AD3C-7C07-5D4E-899F-0183EF6FC3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1" y="1600200"/>
            <a:ext cx="4913313"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154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69CD2D04-9E1E-3243-ACB7-A4644DF58891}"/>
              </a:ext>
            </a:extLst>
          </p:cNvPr>
          <p:cNvSpPr>
            <a:spLocks noGrp="1" noChangeArrowheads="1"/>
          </p:cNvSpPr>
          <p:nvPr>
            <p:ph type="title"/>
          </p:nvPr>
        </p:nvSpPr>
        <p:spPr/>
        <p:txBody>
          <a:bodyPr>
            <a:normAutofit/>
          </a:bodyPr>
          <a:lstStyle/>
          <a:p>
            <a:pPr algn="ctr" eaLnBrk="1" hangingPunct="1"/>
            <a:r>
              <a:rPr lang="en-US" altLang="en-US" dirty="0"/>
              <a:t>Three Types of English Learners</a:t>
            </a:r>
          </a:p>
        </p:txBody>
      </p:sp>
      <p:sp>
        <p:nvSpPr>
          <p:cNvPr id="28673" name="Slide Number Placeholder 4">
            <a:extLst>
              <a:ext uri="{FF2B5EF4-FFF2-40B4-BE49-F238E27FC236}">
                <a16:creationId xmlns:a16="http://schemas.microsoft.com/office/drawing/2014/main" id="{3EAC3A6C-920D-5A47-9191-F1D0D3DAB3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1DCEAB1-320E-0F41-BD41-7DC75EBCAB1B}" type="slidenum">
              <a:rPr lang="en-US" altLang="en-US" sz="1200"/>
              <a:pPr>
                <a:spcBef>
                  <a:spcPct val="0"/>
                </a:spcBef>
                <a:buFontTx/>
                <a:buNone/>
              </a:pPr>
              <a:t>2</a:t>
            </a:fld>
            <a:endParaRPr lang="en-US" altLang="en-US" sz="1200"/>
          </a:p>
        </p:txBody>
      </p:sp>
      <p:pic>
        <p:nvPicPr>
          <p:cNvPr id="28674" name="Picture 9" descr="bd07216_">
            <a:extLst>
              <a:ext uri="{FF2B5EF4-FFF2-40B4-BE49-F238E27FC236}">
                <a16:creationId xmlns:a16="http://schemas.microsoft.com/office/drawing/2014/main" id="{C2D37181-D28E-D64E-85C2-119BD2282F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79880"/>
            <a:ext cx="6781800"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 Box 4">
            <a:extLst>
              <a:ext uri="{FF2B5EF4-FFF2-40B4-BE49-F238E27FC236}">
                <a16:creationId xmlns:a16="http://schemas.microsoft.com/office/drawing/2014/main" id="{BC5B8010-E8D6-D846-BADF-AE0088116142}"/>
              </a:ext>
            </a:extLst>
          </p:cNvPr>
          <p:cNvSpPr txBox="1">
            <a:spLocks noChangeArrowheads="1"/>
          </p:cNvSpPr>
          <p:nvPr/>
        </p:nvSpPr>
        <p:spPr bwMode="auto">
          <a:xfrm>
            <a:off x="2133600" y="2209801"/>
            <a:ext cx="2590800" cy="461665"/>
          </a:xfrm>
          <a:prstGeom prst="rect">
            <a:avLst/>
          </a:prstGeom>
          <a:solidFill>
            <a:srgbClr val="3366FF"/>
          </a:solidFill>
          <a:ln w="57150" cmpd="thickThin">
            <a:solidFill>
              <a:schemeClr val="tx1"/>
            </a:solidFill>
            <a:miter lim="800000"/>
            <a:headEnd/>
            <a:tailEnd/>
          </a:ln>
          <a:effectLst>
            <a:outerShdw dist="107763" dir="13500000" algn="ctr" rotWithShape="0">
              <a:srgbClr val="FF0066"/>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t>Formal Schooling</a:t>
            </a:r>
          </a:p>
        </p:txBody>
      </p:sp>
      <p:sp>
        <p:nvSpPr>
          <p:cNvPr id="28677" name="Text Box 5">
            <a:extLst>
              <a:ext uri="{FF2B5EF4-FFF2-40B4-BE49-F238E27FC236}">
                <a16:creationId xmlns:a16="http://schemas.microsoft.com/office/drawing/2014/main" id="{28FE6184-7CD0-1E42-9086-C0BFA2E707A5}"/>
              </a:ext>
            </a:extLst>
          </p:cNvPr>
          <p:cNvSpPr txBox="1">
            <a:spLocks noChangeArrowheads="1"/>
          </p:cNvSpPr>
          <p:nvPr/>
        </p:nvSpPr>
        <p:spPr bwMode="auto">
          <a:xfrm>
            <a:off x="7848600" y="4800601"/>
            <a:ext cx="2362200" cy="830997"/>
          </a:xfrm>
          <a:prstGeom prst="rect">
            <a:avLst/>
          </a:prstGeom>
          <a:solidFill>
            <a:srgbClr val="FFFF00"/>
          </a:solidFill>
          <a:ln w="57150" cmpd="thickThin">
            <a:solidFill>
              <a:schemeClr val="tx1"/>
            </a:solidFill>
            <a:miter lim="800000"/>
            <a:headEnd/>
            <a:tailEnd/>
          </a:ln>
          <a:effectLst>
            <a:outerShdw dist="107763" dir="13500000" algn="ctr" rotWithShape="0">
              <a:srgbClr val="FF0066"/>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a:t>Limited-Formal Schooling</a:t>
            </a:r>
          </a:p>
        </p:txBody>
      </p:sp>
      <p:sp>
        <p:nvSpPr>
          <p:cNvPr id="28678" name="Text Box 6">
            <a:extLst>
              <a:ext uri="{FF2B5EF4-FFF2-40B4-BE49-F238E27FC236}">
                <a16:creationId xmlns:a16="http://schemas.microsoft.com/office/drawing/2014/main" id="{858BB00B-EC07-FD4F-85FB-A591450ED634}"/>
              </a:ext>
            </a:extLst>
          </p:cNvPr>
          <p:cNvSpPr txBox="1">
            <a:spLocks noChangeArrowheads="1"/>
          </p:cNvSpPr>
          <p:nvPr/>
        </p:nvSpPr>
        <p:spPr bwMode="auto">
          <a:xfrm>
            <a:off x="2209800" y="6019801"/>
            <a:ext cx="1752600" cy="461665"/>
          </a:xfrm>
          <a:prstGeom prst="rect">
            <a:avLst/>
          </a:prstGeom>
          <a:solidFill>
            <a:srgbClr val="00FF00"/>
          </a:solidFill>
          <a:ln w="57150" cmpd="thickThin">
            <a:solidFill>
              <a:schemeClr val="tx1"/>
            </a:solidFill>
            <a:miter lim="800000"/>
            <a:headEnd/>
            <a:tailEnd/>
          </a:ln>
          <a:effectLst>
            <a:outerShdw dist="107763" dir="13500000" algn="ctr" rotWithShape="0">
              <a:srgbClr val="FF0066"/>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a:t>Long-Term</a:t>
            </a:r>
          </a:p>
        </p:txBody>
      </p:sp>
    </p:spTree>
    <p:extLst>
      <p:ext uri="{BB962C8B-B14F-4D97-AF65-F5344CB8AC3E}">
        <p14:creationId xmlns:p14="http://schemas.microsoft.com/office/powerpoint/2010/main" val="224294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33CB4-662D-0345-90AB-5E4C011E4AB9}"/>
              </a:ext>
            </a:extLst>
          </p:cNvPr>
          <p:cNvSpPr>
            <a:spLocks noGrp="1"/>
          </p:cNvSpPr>
          <p:nvPr>
            <p:ph type="title"/>
          </p:nvPr>
        </p:nvSpPr>
        <p:spPr>
          <a:xfrm>
            <a:off x="838200" y="1309511"/>
            <a:ext cx="10515600" cy="516113"/>
          </a:xfrm>
        </p:spPr>
        <p:txBody>
          <a:bodyPr>
            <a:normAutofit fontScale="90000"/>
          </a:bodyPr>
          <a:lstStyle/>
          <a:p>
            <a:r>
              <a:rPr lang="en-US" dirty="0"/>
              <a:t>Subtractive verses Additive bilingualism…</a:t>
            </a:r>
            <a:br>
              <a:rPr lang="en-US" dirty="0"/>
            </a:br>
            <a:br>
              <a:rPr lang="en-US" dirty="0"/>
            </a:br>
            <a:endParaRPr lang="en-US" dirty="0"/>
          </a:p>
        </p:txBody>
      </p:sp>
      <p:sp>
        <p:nvSpPr>
          <p:cNvPr id="5" name="Content Placeholder 4">
            <a:extLst>
              <a:ext uri="{FF2B5EF4-FFF2-40B4-BE49-F238E27FC236}">
                <a16:creationId xmlns:a16="http://schemas.microsoft.com/office/drawing/2014/main" id="{E698090B-066D-9A42-A35C-1A0590AE7C54}"/>
              </a:ext>
            </a:extLst>
          </p:cNvPr>
          <p:cNvSpPr>
            <a:spLocks noGrp="1"/>
          </p:cNvSpPr>
          <p:nvPr>
            <p:ph sz="half" idx="1"/>
          </p:nvPr>
        </p:nvSpPr>
        <p:spPr>
          <a:xfrm>
            <a:off x="838200" y="1435261"/>
            <a:ext cx="5181600" cy="4741702"/>
          </a:xfrm>
        </p:spPr>
        <p:txBody>
          <a:bodyPr>
            <a:normAutofit fontScale="92500" lnSpcReduction="10000"/>
          </a:bodyPr>
          <a:lstStyle/>
          <a:p>
            <a:pPr marL="0" indent="0">
              <a:buNone/>
            </a:pPr>
            <a:endParaRPr lang="en-US" dirty="0"/>
          </a:p>
          <a:p>
            <a:pPr marL="0" indent="0">
              <a:buNone/>
            </a:pPr>
            <a:r>
              <a:rPr lang="en-US" sz="3200" dirty="0"/>
              <a:t>A subtractive bilingual living in the US gradually loses proficiency his or her home language and becomes more proficient in English. Subtractive bilinguals usually retain some spoken, </a:t>
            </a:r>
            <a:r>
              <a:rPr lang="en-US" sz="3200" b="1" i="1" u="sng" dirty="0"/>
              <a:t>social</a:t>
            </a:r>
            <a:r>
              <a:rPr lang="en-US" sz="3200" u="sng" dirty="0"/>
              <a:t> </a:t>
            </a:r>
            <a:r>
              <a:rPr lang="en-US" sz="3200" dirty="0"/>
              <a:t>home language but cannot read or write in the home language. They usually can read and write in English.</a:t>
            </a:r>
          </a:p>
        </p:txBody>
      </p:sp>
      <p:sp>
        <p:nvSpPr>
          <p:cNvPr id="6" name="Content Placeholder 5">
            <a:extLst>
              <a:ext uri="{FF2B5EF4-FFF2-40B4-BE49-F238E27FC236}">
                <a16:creationId xmlns:a16="http://schemas.microsoft.com/office/drawing/2014/main" id="{A88CEECE-12DE-EB4A-AF6E-22EFF4CEC02E}"/>
              </a:ext>
            </a:extLst>
          </p:cNvPr>
          <p:cNvSpPr>
            <a:spLocks noGrp="1"/>
          </p:cNvSpPr>
          <p:nvPr>
            <p:ph sz="half" idx="2"/>
          </p:nvPr>
        </p:nvSpPr>
        <p:spPr>
          <a:xfrm>
            <a:off x="6172200" y="1309511"/>
            <a:ext cx="5181600" cy="4867452"/>
          </a:xfrm>
        </p:spPr>
        <p:txBody>
          <a:bodyPr>
            <a:normAutofit fontScale="92500" lnSpcReduction="10000"/>
          </a:bodyPr>
          <a:lstStyle/>
          <a:p>
            <a:pPr marL="0" indent="0">
              <a:buNone/>
            </a:pPr>
            <a:endParaRPr lang="en-US" dirty="0"/>
          </a:p>
          <a:p>
            <a:pPr marL="0" indent="0">
              <a:buNone/>
            </a:pPr>
            <a:r>
              <a:rPr lang="en-US" sz="3200" dirty="0"/>
              <a:t>An additive bilingual living in the US maintains and develops his or her home language and can comprehend, speak, read and write in both his or her home language and in </a:t>
            </a:r>
            <a:r>
              <a:rPr lang="en-US" sz="3200" b="1" i="1" u="sng" dirty="0"/>
              <a:t>academic</a:t>
            </a:r>
            <a:r>
              <a:rPr lang="en-US" sz="3200" dirty="0"/>
              <a:t> English. Ideally, additive bilingualism is a goal for all Pre-K through 12 schools and higher education institutions.</a:t>
            </a:r>
          </a:p>
        </p:txBody>
      </p:sp>
    </p:spTree>
    <p:extLst>
      <p:ext uri="{BB962C8B-B14F-4D97-AF65-F5344CB8AC3E}">
        <p14:creationId xmlns:p14="http://schemas.microsoft.com/office/powerpoint/2010/main" val="234270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65DA-DB30-6F42-A7BC-F9B6957A64BA}"/>
              </a:ext>
            </a:extLst>
          </p:cNvPr>
          <p:cNvSpPr>
            <a:spLocks noGrp="1"/>
          </p:cNvSpPr>
          <p:nvPr>
            <p:ph type="ctrTitle"/>
          </p:nvPr>
        </p:nvSpPr>
        <p:spPr>
          <a:xfrm>
            <a:off x="2691495" y="598712"/>
            <a:ext cx="5633353" cy="5106535"/>
          </a:xfrm>
        </p:spPr>
        <p:txBody>
          <a:bodyPr/>
          <a:lstStyle/>
          <a:p>
            <a:endParaRPr lang="en-US" dirty="0"/>
          </a:p>
        </p:txBody>
      </p:sp>
      <p:sp>
        <p:nvSpPr>
          <p:cNvPr id="3" name="Subtitle 2">
            <a:extLst>
              <a:ext uri="{FF2B5EF4-FFF2-40B4-BE49-F238E27FC236}">
                <a16:creationId xmlns:a16="http://schemas.microsoft.com/office/drawing/2014/main" id="{50696292-9CA5-AB43-B1C6-5C178B179872}"/>
              </a:ext>
            </a:extLst>
          </p:cNvPr>
          <p:cNvSpPr>
            <a:spLocks noGrp="1"/>
          </p:cNvSpPr>
          <p:nvPr>
            <p:ph type="subTitle" idx="1"/>
          </p:nvPr>
        </p:nvSpPr>
        <p:spPr>
          <a:xfrm>
            <a:off x="2691494" y="4550229"/>
            <a:ext cx="5211535" cy="707570"/>
          </a:xfrm>
        </p:spPr>
        <p:txBody>
          <a:bodyPr/>
          <a:lstStyle/>
          <a:p>
            <a:endParaRPr lang="en-US" dirty="0"/>
          </a:p>
        </p:txBody>
      </p:sp>
      <p:pic>
        <p:nvPicPr>
          <p:cNvPr id="4" name="Picture 2" descr="iceberg">
            <a:extLst>
              <a:ext uri="{FF2B5EF4-FFF2-40B4-BE49-F238E27FC236}">
                <a16:creationId xmlns:a16="http://schemas.microsoft.com/office/drawing/2014/main" id="{797119F1-B587-9546-9737-E07FC7F5E7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094" y="1354238"/>
            <a:ext cx="5404755" cy="524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a:extLst>
              <a:ext uri="{FF2B5EF4-FFF2-40B4-BE49-F238E27FC236}">
                <a16:creationId xmlns:a16="http://schemas.microsoft.com/office/drawing/2014/main" id="{F738555F-CB7B-F44C-814F-CF82BF207D1E}"/>
              </a:ext>
            </a:extLst>
          </p:cNvPr>
          <p:cNvSpPr txBox="1">
            <a:spLocks noChangeArrowheads="1"/>
          </p:cNvSpPr>
          <p:nvPr/>
        </p:nvSpPr>
        <p:spPr bwMode="auto">
          <a:xfrm>
            <a:off x="3733800" y="2547257"/>
            <a:ext cx="32874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r>
              <a:rPr lang="en-US" altLang="en-US" sz="2000" b="1" dirty="0">
                <a:latin typeface="Arial" panose="020B0604020202020204" pitchFamily="34" charset="0"/>
              </a:rPr>
              <a:t>SOCIAL LANGUAGE</a:t>
            </a:r>
          </a:p>
        </p:txBody>
      </p:sp>
      <p:sp>
        <p:nvSpPr>
          <p:cNvPr id="6" name="Text Box 5">
            <a:extLst>
              <a:ext uri="{FF2B5EF4-FFF2-40B4-BE49-F238E27FC236}">
                <a16:creationId xmlns:a16="http://schemas.microsoft.com/office/drawing/2014/main" id="{E72A4454-3E2D-5344-9C9F-5236AA05725B}"/>
              </a:ext>
            </a:extLst>
          </p:cNvPr>
          <p:cNvSpPr txBox="1">
            <a:spLocks noChangeArrowheads="1"/>
          </p:cNvSpPr>
          <p:nvPr/>
        </p:nvSpPr>
        <p:spPr bwMode="auto">
          <a:xfrm>
            <a:off x="4038600" y="3255962"/>
            <a:ext cx="31677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pPr>
            <a:r>
              <a:rPr lang="en-US" altLang="en-US" sz="2000" b="1" dirty="0">
                <a:latin typeface="Arial" panose="020B0604020202020204" pitchFamily="34" charset="0"/>
              </a:rPr>
              <a:t>ACADEMIC LANGUAGE</a:t>
            </a:r>
          </a:p>
        </p:txBody>
      </p:sp>
    </p:spTree>
    <p:extLst>
      <p:ext uri="{BB962C8B-B14F-4D97-AF65-F5344CB8AC3E}">
        <p14:creationId xmlns:p14="http://schemas.microsoft.com/office/powerpoint/2010/main" val="201451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83959-F4C5-3D4B-B1F7-4B9F47821A55}"/>
              </a:ext>
            </a:extLst>
          </p:cNvPr>
          <p:cNvSpPr>
            <a:spLocks noGrp="1"/>
          </p:cNvSpPr>
          <p:nvPr>
            <p:ph type="title"/>
          </p:nvPr>
        </p:nvSpPr>
        <p:spPr/>
        <p:txBody>
          <a:bodyPr>
            <a:normAutofit/>
          </a:bodyPr>
          <a:lstStyle/>
          <a:p>
            <a:r>
              <a:rPr lang="en-US" sz="4000" dirty="0"/>
              <a:t>Social vs. Academic Language…</a:t>
            </a:r>
          </a:p>
        </p:txBody>
      </p:sp>
      <p:sp>
        <p:nvSpPr>
          <p:cNvPr id="3" name="Content Placeholder 2">
            <a:extLst>
              <a:ext uri="{FF2B5EF4-FFF2-40B4-BE49-F238E27FC236}">
                <a16:creationId xmlns:a16="http://schemas.microsoft.com/office/drawing/2014/main" id="{940F301D-AEC4-4244-AA9D-74059D282693}"/>
              </a:ext>
            </a:extLst>
          </p:cNvPr>
          <p:cNvSpPr>
            <a:spLocks noGrp="1"/>
          </p:cNvSpPr>
          <p:nvPr>
            <p:ph idx="1"/>
          </p:nvPr>
        </p:nvSpPr>
        <p:spPr/>
        <p:txBody>
          <a:bodyPr/>
          <a:lstStyle/>
          <a:p>
            <a:pPr marL="0" indent="0">
              <a:buNone/>
            </a:pPr>
            <a:r>
              <a:rPr lang="en-US" dirty="0"/>
              <a:t>When someone is learning another language, the ability to function linguistically in the new language using basic interpersonal communication skills (BICS) takes between 1, 2, or 3 years…</a:t>
            </a:r>
          </a:p>
          <a:p>
            <a:pPr marL="0" indent="0">
              <a:buNone/>
            </a:pPr>
            <a:r>
              <a:rPr lang="en-US" sz="1800" dirty="0"/>
              <a:t>+++++++++++++++++++++++++++++++++++++++++++++++++++++++++++++++++++++++++++++++++++++++++</a:t>
            </a:r>
          </a:p>
          <a:p>
            <a:pPr marL="0" indent="0">
              <a:buNone/>
            </a:pPr>
            <a:r>
              <a:rPr lang="en-US" dirty="0"/>
              <a:t>When someone is learning another language, the ability to function linguistically with cognitive (thinking), academic (reading &amp; writing), language proficiency (CALP) takes between 5 to 7 to 9 years…</a:t>
            </a:r>
          </a:p>
          <a:p>
            <a:pPr marL="0" indent="0">
              <a:buNone/>
            </a:pPr>
            <a:r>
              <a:rPr lang="en-US" sz="1800" dirty="0"/>
              <a:t>+++++++++++++++++++++++++++++++++++++++++++++++++++++++++++++++++++++++++++++++++++++++++</a:t>
            </a:r>
          </a:p>
          <a:p>
            <a:pPr marL="0" indent="0">
              <a:buNone/>
            </a:pPr>
            <a:r>
              <a:rPr lang="en-US" dirty="0"/>
              <a:t>Social language is the tip of the language iceberg……. </a:t>
            </a:r>
          </a:p>
          <a:p>
            <a:pPr marL="0" indent="0">
              <a:buNone/>
            </a:pPr>
            <a:r>
              <a:rPr lang="en-US" dirty="0"/>
              <a:t>Academic language proficient is always the goal………</a:t>
            </a:r>
          </a:p>
        </p:txBody>
      </p:sp>
    </p:spTree>
    <p:extLst>
      <p:ext uri="{BB962C8B-B14F-4D97-AF65-F5344CB8AC3E}">
        <p14:creationId xmlns:p14="http://schemas.microsoft.com/office/powerpoint/2010/main" val="367833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A7607-1787-B64C-A281-27005701BCE0}"/>
              </a:ext>
            </a:extLst>
          </p:cNvPr>
          <p:cNvSpPr>
            <a:spLocks noGrp="1"/>
          </p:cNvSpPr>
          <p:nvPr>
            <p:ph type="title"/>
          </p:nvPr>
        </p:nvSpPr>
        <p:spPr/>
        <p:txBody>
          <a:bodyPr>
            <a:normAutofit fontScale="90000"/>
          </a:bodyPr>
          <a:lstStyle/>
          <a:p>
            <a:pPr algn="ctr"/>
            <a:br>
              <a:rPr lang="en-US" altLang="en-US" sz="4000" b="1" i="1" dirty="0"/>
            </a:br>
            <a:r>
              <a:rPr lang="en-US" altLang="en-US" sz="4000" b="1" i="1" dirty="0"/>
              <a:t>Effective Instructors/Professors…</a:t>
            </a:r>
            <a:br>
              <a:rPr lang="en-US" sz="3200" dirty="0"/>
            </a:br>
            <a:endParaRPr lang="en-US" sz="3200" dirty="0"/>
          </a:p>
        </p:txBody>
      </p:sp>
      <p:sp>
        <p:nvSpPr>
          <p:cNvPr id="4" name="Text Box 12">
            <a:extLst>
              <a:ext uri="{FF2B5EF4-FFF2-40B4-BE49-F238E27FC236}">
                <a16:creationId xmlns:a16="http://schemas.microsoft.com/office/drawing/2014/main" id="{F3AEB846-28FE-9240-A04D-B890F6C3C9C0}"/>
              </a:ext>
            </a:extLst>
          </p:cNvPr>
          <p:cNvSpPr txBox="1">
            <a:spLocks noGrp="1" noChangeArrowheads="1"/>
          </p:cNvSpPr>
          <p:nvPr>
            <p:ph idx="1"/>
          </p:nvPr>
        </p:nvSpPr>
        <p:spPr bwMode="auto">
          <a:xfrm>
            <a:off x="838200" y="1931950"/>
            <a:ext cx="10515600" cy="855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buFontTx/>
              <a:buNone/>
            </a:pPr>
            <a:r>
              <a:rPr lang="en-US" altLang="en-US" sz="2400" b="1" dirty="0"/>
              <a:t>Can differentiate instruction for all academic levels of students. </a:t>
            </a:r>
          </a:p>
          <a:p>
            <a:pPr eaLnBrk="1" hangingPunct="1">
              <a:spcBef>
                <a:spcPct val="50000"/>
              </a:spcBef>
              <a:buFontTx/>
              <a:buNone/>
            </a:pPr>
            <a:endParaRPr lang="en-US" altLang="en-US" sz="2000" b="1" dirty="0"/>
          </a:p>
        </p:txBody>
      </p:sp>
      <p:sp>
        <p:nvSpPr>
          <p:cNvPr id="5" name="Text Box 12">
            <a:extLst>
              <a:ext uri="{FF2B5EF4-FFF2-40B4-BE49-F238E27FC236}">
                <a16:creationId xmlns:a16="http://schemas.microsoft.com/office/drawing/2014/main" id="{FFFA5DA6-2EA6-0A45-9A9D-045593B573A8}"/>
              </a:ext>
            </a:extLst>
          </p:cNvPr>
          <p:cNvSpPr txBox="1">
            <a:spLocks noChangeArrowheads="1"/>
          </p:cNvSpPr>
          <p:nvPr/>
        </p:nvSpPr>
        <p:spPr bwMode="auto">
          <a:xfrm>
            <a:off x="262270" y="2917613"/>
            <a:ext cx="4191000" cy="210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buFontTx/>
              <a:buNone/>
            </a:pPr>
            <a:r>
              <a:rPr lang="en-US" altLang="en-US" sz="2400" b="1" dirty="0"/>
              <a:t>Can design courses </a:t>
            </a:r>
          </a:p>
          <a:p>
            <a:pPr algn="ctr" eaLnBrk="1" hangingPunct="1">
              <a:lnSpc>
                <a:spcPct val="90000"/>
              </a:lnSpc>
              <a:buFontTx/>
              <a:buNone/>
            </a:pPr>
            <a:r>
              <a:rPr lang="en-US" altLang="en-US" sz="2400" b="1" dirty="0"/>
              <a:t>with a lot of</a:t>
            </a:r>
          </a:p>
          <a:p>
            <a:pPr algn="ctr" eaLnBrk="1" hangingPunct="1">
              <a:lnSpc>
                <a:spcPct val="90000"/>
              </a:lnSpc>
              <a:buFontTx/>
              <a:buNone/>
            </a:pPr>
            <a:r>
              <a:rPr lang="en-US" altLang="en-US" sz="2400" b="1" dirty="0"/>
              <a:t>academic student </a:t>
            </a:r>
          </a:p>
          <a:p>
            <a:pPr algn="ctr" eaLnBrk="1" hangingPunct="1">
              <a:lnSpc>
                <a:spcPct val="90000"/>
              </a:lnSpc>
              <a:buFontTx/>
              <a:buNone/>
            </a:pPr>
            <a:r>
              <a:rPr lang="en-US" altLang="en-US" sz="2400" b="1" dirty="0"/>
              <a:t>interaction…</a:t>
            </a:r>
          </a:p>
          <a:p>
            <a:pPr eaLnBrk="1" hangingPunct="1">
              <a:spcBef>
                <a:spcPct val="50000"/>
              </a:spcBef>
              <a:buFontTx/>
              <a:buNone/>
            </a:pPr>
            <a:endParaRPr lang="en-US" altLang="en-US" sz="2000" b="1" dirty="0"/>
          </a:p>
        </p:txBody>
      </p:sp>
      <p:sp>
        <p:nvSpPr>
          <p:cNvPr id="6" name="Text Box 12">
            <a:extLst>
              <a:ext uri="{FF2B5EF4-FFF2-40B4-BE49-F238E27FC236}">
                <a16:creationId xmlns:a16="http://schemas.microsoft.com/office/drawing/2014/main" id="{5C5EA19F-51AD-3948-AEDB-C6E9AD7053CB}"/>
              </a:ext>
            </a:extLst>
          </p:cNvPr>
          <p:cNvSpPr txBox="1">
            <a:spLocks noChangeArrowheads="1"/>
          </p:cNvSpPr>
          <p:nvPr/>
        </p:nvSpPr>
        <p:spPr bwMode="auto">
          <a:xfrm>
            <a:off x="187842" y="5109775"/>
            <a:ext cx="41910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buFontTx/>
              <a:buNone/>
            </a:pPr>
            <a:r>
              <a:rPr lang="en-US" altLang="en-US" sz="2400" b="1" dirty="0"/>
              <a:t>Can get students to</a:t>
            </a:r>
          </a:p>
          <a:p>
            <a:pPr algn="ctr" eaLnBrk="1" hangingPunct="1">
              <a:lnSpc>
                <a:spcPct val="90000"/>
              </a:lnSpc>
              <a:buFontTx/>
              <a:buNone/>
            </a:pPr>
            <a:r>
              <a:rPr lang="en-US" altLang="en-US" sz="2400" b="1" dirty="0"/>
              <a:t>think critically… </a:t>
            </a:r>
          </a:p>
          <a:p>
            <a:pPr eaLnBrk="1" hangingPunct="1">
              <a:spcBef>
                <a:spcPct val="50000"/>
              </a:spcBef>
              <a:buFontTx/>
              <a:buNone/>
            </a:pPr>
            <a:endParaRPr lang="en-US" altLang="en-US" sz="2000" b="1" dirty="0"/>
          </a:p>
        </p:txBody>
      </p:sp>
      <p:sp>
        <p:nvSpPr>
          <p:cNvPr id="7" name="Text Box 12">
            <a:extLst>
              <a:ext uri="{FF2B5EF4-FFF2-40B4-BE49-F238E27FC236}">
                <a16:creationId xmlns:a16="http://schemas.microsoft.com/office/drawing/2014/main" id="{3B378618-B568-4A4A-A8CC-27CC4BFC873E}"/>
              </a:ext>
            </a:extLst>
          </p:cNvPr>
          <p:cNvSpPr txBox="1">
            <a:spLocks noChangeArrowheads="1"/>
          </p:cNvSpPr>
          <p:nvPr/>
        </p:nvSpPr>
        <p:spPr bwMode="auto">
          <a:xfrm>
            <a:off x="8368496" y="4992281"/>
            <a:ext cx="3402957" cy="169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buFontTx/>
              <a:buNone/>
            </a:pPr>
            <a:r>
              <a:rPr lang="en-US" altLang="en-US" sz="2400" b="1" dirty="0"/>
              <a:t> Can provide </a:t>
            </a:r>
          </a:p>
          <a:p>
            <a:pPr algn="ctr" eaLnBrk="1" hangingPunct="1">
              <a:lnSpc>
                <a:spcPct val="90000"/>
              </a:lnSpc>
              <a:buFontTx/>
              <a:buNone/>
            </a:pPr>
            <a:r>
              <a:rPr lang="en-US" altLang="en-US" sz="2400" b="1" dirty="0"/>
              <a:t>comprehensible input </a:t>
            </a:r>
          </a:p>
          <a:p>
            <a:pPr algn="ctr" eaLnBrk="1" hangingPunct="1">
              <a:lnSpc>
                <a:spcPct val="90000"/>
              </a:lnSpc>
              <a:buFontTx/>
              <a:buNone/>
            </a:pPr>
            <a:r>
              <a:rPr lang="en-US" altLang="en-US" sz="2400" b="1" dirty="0"/>
              <a:t>for all students…</a:t>
            </a:r>
          </a:p>
          <a:p>
            <a:pPr eaLnBrk="1" hangingPunct="1">
              <a:spcBef>
                <a:spcPct val="50000"/>
              </a:spcBef>
              <a:buFontTx/>
              <a:buNone/>
            </a:pPr>
            <a:endParaRPr lang="en-US" altLang="en-US" sz="2000" b="1" dirty="0"/>
          </a:p>
        </p:txBody>
      </p:sp>
      <p:pic>
        <p:nvPicPr>
          <p:cNvPr id="8" name="Picture 5" descr="pe02333_">
            <a:extLst>
              <a:ext uri="{FF2B5EF4-FFF2-40B4-BE49-F238E27FC236}">
                <a16:creationId xmlns:a16="http://schemas.microsoft.com/office/drawing/2014/main" id="{EE2ED906-BE57-2940-AC2C-CBDFE5673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7728" y="2585349"/>
            <a:ext cx="5029200" cy="381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122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a:extLst>
              <a:ext uri="{FF2B5EF4-FFF2-40B4-BE49-F238E27FC236}">
                <a16:creationId xmlns:a16="http://schemas.microsoft.com/office/drawing/2014/main" id="{751E3657-A501-FE41-9ABA-6CE2BFBAD0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314B688-5D9C-F14C-9755-B9A561CAECFA}" type="slidenum">
              <a:rPr lang="en-US" altLang="en-US" sz="1200"/>
              <a:pPr>
                <a:spcBef>
                  <a:spcPct val="0"/>
                </a:spcBef>
                <a:buFontTx/>
                <a:buNone/>
              </a:pPr>
              <a:t>7</a:t>
            </a:fld>
            <a:endParaRPr lang="en-US" altLang="en-US" sz="1200"/>
          </a:p>
        </p:txBody>
      </p:sp>
      <p:sp>
        <p:nvSpPr>
          <p:cNvPr id="34818" name="AutoShape 8">
            <a:extLst>
              <a:ext uri="{FF2B5EF4-FFF2-40B4-BE49-F238E27FC236}">
                <a16:creationId xmlns:a16="http://schemas.microsoft.com/office/drawing/2014/main" id="{1375A8D8-13C6-E346-8677-9B0F9AC549C8}"/>
              </a:ext>
            </a:extLst>
          </p:cNvPr>
          <p:cNvSpPr>
            <a:spLocks noChangeArrowheads="1"/>
          </p:cNvSpPr>
          <p:nvPr/>
        </p:nvSpPr>
        <p:spPr bwMode="auto">
          <a:xfrm>
            <a:off x="7620000" y="4267200"/>
            <a:ext cx="2667000" cy="2133600"/>
          </a:xfrm>
          <a:prstGeom prst="homePlate">
            <a:avLst>
              <a:gd name="adj" fmla="val 31250"/>
            </a:avLst>
          </a:prstGeom>
          <a:solidFill>
            <a:srgbClr val="80008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4819" name="AutoShape 7">
            <a:extLst>
              <a:ext uri="{FF2B5EF4-FFF2-40B4-BE49-F238E27FC236}">
                <a16:creationId xmlns:a16="http://schemas.microsoft.com/office/drawing/2014/main" id="{8079E0E4-61F6-B14E-A885-D10FB5C69DB6}"/>
              </a:ext>
            </a:extLst>
          </p:cNvPr>
          <p:cNvSpPr>
            <a:spLocks noChangeArrowheads="1"/>
          </p:cNvSpPr>
          <p:nvPr/>
        </p:nvSpPr>
        <p:spPr bwMode="auto">
          <a:xfrm>
            <a:off x="5715000" y="4267200"/>
            <a:ext cx="2590800" cy="2133600"/>
          </a:xfrm>
          <a:prstGeom prst="homePlate">
            <a:avLst>
              <a:gd name="adj" fmla="val 30357"/>
            </a:avLst>
          </a:prstGeom>
          <a:solidFill>
            <a:srgbClr val="00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4820" name="AutoShape 6">
            <a:extLst>
              <a:ext uri="{FF2B5EF4-FFF2-40B4-BE49-F238E27FC236}">
                <a16:creationId xmlns:a16="http://schemas.microsoft.com/office/drawing/2014/main" id="{F191F396-3645-3442-A178-7ACD4E183044}"/>
              </a:ext>
            </a:extLst>
          </p:cNvPr>
          <p:cNvSpPr>
            <a:spLocks noChangeArrowheads="1"/>
          </p:cNvSpPr>
          <p:nvPr/>
        </p:nvSpPr>
        <p:spPr bwMode="auto">
          <a:xfrm>
            <a:off x="3810000" y="4267200"/>
            <a:ext cx="2590800" cy="2133600"/>
          </a:xfrm>
          <a:prstGeom prst="homePlate">
            <a:avLst>
              <a:gd name="adj" fmla="val 30357"/>
            </a:avLst>
          </a:prstGeom>
          <a:solidFill>
            <a:srgbClr val="00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400">
              <a:solidFill>
                <a:schemeClr val="accent2"/>
              </a:solidFill>
            </a:endParaRPr>
          </a:p>
        </p:txBody>
      </p:sp>
      <p:sp>
        <p:nvSpPr>
          <p:cNvPr id="34821" name="Rectangle 2">
            <a:extLst>
              <a:ext uri="{FF2B5EF4-FFF2-40B4-BE49-F238E27FC236}">
                <a16:creationId xmlns:a16="http://schemas.microsoft.com/office/drawing/2014/main" id="{A1E96C42-92A2-374B-9A0E-68609285F5F5}"/>
              </a:ext>
            </a:extLst>
          </p:cNvPr>
          <p:cNvSpPr>
            <a:spLocks noGrp="1" noChangeArrowheads="1"/>
          </p:cNvSpPr>
          <p:nvPr>
            <p:ph type="title"/>
          </p:nvPr>
        </p:nvSpPr>
        <p:spPr>
          <a:xfrm>
            <a:off x="457200" y="18434"/>
            <a:ext cx="10515600" cy="1325563"/>
          </a:xfrm>
        </p:spPr>
        <p:txBody>
          <a:bodyPr>
            <a:normAutofit/>
          </a:bodyPr>
          <a:lstStyle/>
          <a:p>
            <a:pPr algn="ctr" eaLnBrk="1" hangingPunct="1"/>
            <a:r>
              <a:rPr lang="en-US" altLang="en-US" sz="3600" b="1" dirty="0"/>
              <a:t>Affective Emotional Suppor</a:t>
            </a:r>
            <a:r>
              <a:rPr lang="en-US" altLang="en-US" sz="3600" dirty="0"/>
              <a:t>t</a:t>
            </a:r>
          </a:p>
        </p:txBody>
      </p:sp>
      <p:pic>
        <p:nvPicPr>
          <p:cNvPr id="34822" name="Picture 4" descr="dd00644_">
            <a:extLst>
              <a:ext uri="{FF2B5EF4-FFF2-40B4-BE49-F238E27FC236}">
                <a16:creationId xmlns:a16="http://schemas.microsoft.com/office/drawing/2014/main" id="{1101F157-A9CE-D040-B107-BD8F6BE1AA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828800"/>
            <a:ext cx="24384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AutoShape 5">
            <a:extLst>
              <a:ext uri="{FF2B5EF4-FFF2-40B4-BE49-F238E27FC236}">
                <a16:creationId xmlns:a16="http://schemas.microsoft.com/office/drawing/2014/main" id="{A49F5C87-06F5-8F49-B073-C198E8C3FAC4}"/>
              </a:ext>
            </a:extLst>
          </p:cNvPr>
          <p:cNvSpPr>
            <a:spLocks noChangeArrowheads="1"/>
          </p:cNvSpPr>
          <p:nvPr/>
        </p:nvSpPr>
        <p:spPr bwMode="auto">
          <a:xfrm>
            <a:off x="1905000" y="4267200"/>
            <a:ext cx="2590800" cy="2133600"/>
          </a:xfrm>
          <a:prstGeom prst="homePlate">
            <a:avLst>
              <a:gd name="adj" fmla="val 30357"/>
            </a:avLst>
          </a:prstGeom>
          <a:solidFill>
            <a:srgbClr val="FF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4824" name="Text Box 9">
            <a:extLst>
              <a:ext uri="{FF2B5EF4-FFF2-40B4-BE49-F238E27FC236}">
                <a16:creationId xmlns:a16="http://schemas.microsoft.com/office/drawing/2014/main" id="{5E98F28E-BAB4-7340-990B-77EAC2D692BC}"/>
              </a:ext>
            </a:extLst>
          </p:cNvPr>
          <p:cNvSpPr txBox="1">
            <a:spLocks noChangeArrowheads="1"/>
          </p:cNvSpPr>
          <p:nvPr/>
        </p:nvSpPr>
        <p:spPr bwMode="auto">
          <a:xfrm>
            <a:off x="2057400" y="4572000"/>
            <a:ext cx="205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400" b="1">
                <a:solidFill>
                  <a:schemeClr val="bg1"/>
                </a:solidFill>
              </a:rPr>
              <a:t>Anxiety-free learning situation</a:t>
            </a:r>
          </a:p>
          <a:p>
            <a:pPr algn="ctr" eaLnBrk="1" hangingPunct="1">
              <a:spcBef>
                <a:spcPct val="50000"/>
              </a:spcBef>
              <a:buFontTx/>
              <a:buNone/>
            </a:pPr>
            <a:endParaRPr lang="en-US" altLang="en-US" sz="2400" b="1">
              <a:solidFill>
                <a:schemeClr val="bg1"/>
              </a:solidFill>
            </a:endParaRPr>
          </a:p>
        </p:txBody>
      </p:sp>
      <p:sp>
        <p:nvSpPr>
          <p:cNvPr id="34825" name="Text Box 10">
            <a:extLst>
              <a:ext uri="{FF2B5EF4-FFF2-40B4-BE49-F238E27FC236}">
                <a16:creationId xmlns:a16="http://schemas.microsoft.com/office/drawing/2014/main" id="{8BED1C0C-FA1E-3B4D-84A3-778F9D355D50}"/>
              </a:ext>
            </a:extLst>
          </p:cNvPr>
          <p:cNvSpPr txBox="1">
            <a:spLocks noChangeArrowheads="1"/>
          </p:cNvSpPr>
          <p:nvPr/>
        </p:nvSpPr>
        <p:spPr bwMode="auto">
          <a:xfrm>
            <a:off x="4419600" y="4392613"/>
            <a:ext cx="16764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400" b="1">
                <a:solidFill>
                  <a:schemeClr val="bg1"/>
                </a:solidFill>
              </a:rPr>
              <a:t>Valued native language and culture</a:t>
            </a:r>
          </a:p>
          <a:p>
            <a:pPr eaLnBrk="1" hangingPunct="1">
              <a:spcBef>
                <a:spcPct val="50000"/>
              </a:spcBef>
              <a:buFontTx/>
              <a:buNone/>
            </a:pPr>
            <a:endParaRPr lang="en-US" altLang="en-US" sz="2400" b="1">
              <a:solidFill>
                <a:schemeClr val="bg1"/>
              </a:solidFill>
            </a:endParaRPr>
          </a:p>
        </p:txBody>
      </p:sp>
      <p:sp>
        <p:nvSpPr>
          <p:cNvPr id="34826" name="Text Box 11">
            <a:extLst>
              <a:ext uri="{FF2B5EF4-FFF2-40B4-BE49-F238E27FC236}">
                <a16:creationId xmlns:a16="http://schemas.microsoft.com/office/drawing/2014/main" id="{EF9AA638-B9D5-2B46-80C8-1F06C3788754}"/>
              </a:ext>
            </a:extLst>
          </p:cNvPr>
          <p:cNvSpPr txBox="1">
            <a:spLocks noChangeArrowheads="1"/>
          </p:cNvSpPr>
          <p:nvPr/>
        </p:nvSpPr>
        <p:spPr bwMode="auto">
          <a:xfrm>
            <a:off x="6477000" y="4724401"/>
            <a:ext cx="1600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en-US" altLang="en-US" sz="2400" b="1"/>
              <a:t>Advocacy for rights</a:t>
            </a:r>
          </a:p>
          <a:p>
            <a:pPr eaLnBrk="1" hangingPunct="1">
              <a:spcBef>
                <a:spcPct val="50000"/>
              </a:spcBef>
              <a:buFontTx/>
              <a:buNone/>
            </a:pPr>
            <a:endParaRPr lang="en-US" altLang="en-US" sz="2400" b="1"/>
          </a:p>
        </p:txBody>
      </p:sp>
      <p:sp>
        <p:nvSpPr>
          <p:cNvPr id="34827" name="Text Box 12">
            <a:extLst>
              <a:ext uri="{FF2B5EF4-FFF2-40B4-BE49-F238E27FC236}">
                <a16:creationId xmlns:a16="http://schemas.microsoft.com/office/drawing/2014/main" id="{AF8211DA-110E-2347-A8F6-D242402F855D}"/>
              </a:ext>
            </a:extLst>
          </p:cNvPr>
          <p:cNvSpPr txBox="1">
            <a:spLocks noChangeArrowheads="1"/>
          </p:cNvSpPr>
          <p:nvPr/>
        </p:nvSpPr>
        <p:spPr bwMode="auto">
          <a:xfrm>
            <a:off x="8001000" y="4724401"/>
            <a:ext cx="2133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400" b="1">
                <a:solidFill>
                  <a:schemeClr val="bg1"/>
                </a:solidFill>
              </a:rPr>
              <a:t>Opportunities for success</a:t>
            </a:r>
          </a:p>
          <a:p>
            <a:pPr eaLnBrk="1" hangingPunct="1">
              <a:spcBef>
                <a:spcPct val="50000"/>
              </a:spcBef>
              <a:buFontTx/>
              <a:buNone/>
            </a:pPr>
            <a:endParaRPr lang="en-US" altLang="en-US" sz="2400" b="1">
              <a:solidFill>
                <a:schemeClr val="bg1"/>
              </a:solidFill>
            </a:endParaRPr>
          </a:p>
        </p:txBody>
      </p:sp>
      <p:sp>
        <p:nvSpPr>
          <p:cNvPr id="34828" name="Text Box 15">
            <a:extLst>
              <a:ext uri="{FF2B5EF4-FFF2-40B4-BE49-F238E27FC236}">
                <a16:creationId xmlns:a16="http://schemas.microsoft.com/office/drawing/2014/main" id="{99891D29-6159-B047-A4D3-E813EFF8D9E4}"/>
              </a:ext>
            </a:extLst>
          </p:cNvPr>
          <p:cNvSpPr txBox="1">
            <a:spLocks noChangeArrowheads="1"/>
          </p:cNvSpPr>
          <p:nvPr/>
        </p:nvSpPr>
        <p:spPr bwMode="auto">
          <a:xfrm>
            <a:off x="2136140" y="1094582"/>
            <a:ext cx="5181600" cy="255454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000" b="1" dirty="0"/>
              <a:t>The greatest motivation for students to learn another language is the desire to live, work, &amp; interact in fellowship with those who speak that language. ESL in US schools  &amp; colleges has historically been English only &amp; focused on assimilation </a:t>
            </a:r>
            <a:r>
              <a:rPr lang="en-US" altLang="en-US" sz="2000" b="1" i="1" u="sng" dirty="0"/>
              <a:t>which we now know can be denigrating to the self esteem &amp; cultural heritage of the ESL student. </a:t>
            </a:r>
          </a:p>
        </p:txBody>
      </p:sp>
    </p:spTree>
    <p:extLst>
      <p:ext uri="{BB962C8B-B14F-4D97-AF65-F5344CB8AC3E}">
        <p14:creationId xmlns:p14="http://schemas.microsoft.com/office/powerpoint/2010/main" val="132702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5">
            <a:extLst>
              <a:ext uri="{FF2B5EF4-FFF2-40B4-BE49-F238E27FC236}">
                <a16:creationId xmlns:a16="http://schemas.microsoft.com/office/drawing/2014/main" id="{6DB19FEB-BBB2-A141-828C-4E02F9D689E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3EE3062-C4B8-AF49-A885-19B20E4F4DE1}" type="slidenum">
              <a:rPr lang="en-US" altLang="en-US" sz="1200"/>
              <a:pPr>
                <a:spcBef>
                  <a:spcPct val="0"/>
                </a:spcBef>
                <a:buFontTx/>
                <a:buNone/>
              </a:pPr>
              <a:t>8</a:t>
            </a:fld>
            <a:endParaRPr lang="en-US" altLang="en-US" sz="1200"/>
          </a:p>
        </p:txBody>
      </p:sp>
      <p:sp>
        <p:nvSpPr>
          <p:cNvPr id="36866" name="Rectangle 2">
            <a:extLst>
              <a:ext uri="{FF2B5EF4-FFF2-40B4-BE49-F238E27FC236}">
                <a16:creationId xmlns:a16="http://schemas.microsoft.com/office/drawing/2014/main" id="{2C783BCB-1BEC-B444-BAF0-49602D28C1FA}"/>
              </a:ext>
            </a:extLst>
          </p:cNvPr>
          <p:cNvSpPr>
            <a:spLocks noGrp="1" noChangeArrowheads="1"/>
          </p:cNvSpPr>
          <p:nvPr>
            <p:ph type="title"/>
          </p:nvPr>
        </p:nvSpPr>
        <p:spPr/>
        <p:txBody>
          <a:bodyPr/>
          <a:lstStyle/>
          <a:p>
            <a:pPr eaLnBrk="1" hangingPunct="1"/>
            <a:r>
              <a:rPr lang="en-US" altLang="en-US" dirty="0"/>
              <a:t>Cognitive Support in Any Language is…</a:t>
            </a:r>
          </a:p>
        </p:txBody>
      </p:sp>
      <p:pic>
        <p:nvPicPr>
          <p:cNvPr id="36867" name="Picture 4" descr="hm00378_">
            <a:extLst>
              <a:ext uri="{FF2B5EF4-FFF2-40B4-BE49-F238E27FC236}">
                <a16:creationId xmlns:a16="http://schemas.microsoft.com/office/drawing/2014/main" id="{A6D2CC44-36A9-C541-B640-DFD5A0A863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895601"/>
            <a:ext cx="32766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AutoShape 5">
            <a:extLst>
              <a:ext uri="{FF2B5EF4-FFF2-40B4-BE49-F238E27FC236}">
                <a16:creationId xmlns:a16="http://schemas.microsoft.com/office/drawing/2014/main" id="{5C004C36-E346-E447-981D-3D655885F3A8}"/>
              </a:ext>
            </a:extLst>
          </p:cNvPr>
          <p:cNvSpPr>
            <a:spLocks noChangeArrowheads="1"/>
          </p:cNvSpPr>
          <p:nvPr/>
        </p:nvSpPr>
        <p:spPr bwMode="auto">
          <a:xfrm>
            <a:off x="2311719" y="2072284"/>
            <a:ext cx="2362200" cy="1752600"/>
          </a:xfrm>
          <a:prstGeom prst="parallelogram">
            <a:avLst>
              <a:gd name="adj" fmla="val 33696"/>
            </a:avLst>
          </a:prstGeom>
          <a:solidFill>
            <a:srgbClr val="FFFF00"/>
          </a:solidFill>
          <a:ln w="9525">
            <a:solidFill>
              <a:schemeClr val="tx1"/>
            </a:solidFill>
            <a:miter lim="800000"/>
            <a:headEnd/>
            <a:tailEnd/>
          </a:ln>
          <a:effectLst>
            <a:outerShdw dist="107763" dir="13500000" algn="ctr" rotWithShape="0">
              <a:srgbClr val="FF0066"/>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69" name="AutoShape 6">
            <a:extLst>
              <a:ext uri="{FF2B5EF4-FFF2-40B4-BE49-F238E27FC236}">
                <a16:creationId xmlns:a16="http://schemas.microsoft.com/office/drawing/2014/main" id="{DB0410EF-A125-014D-9660-D0DF385756E7}"/>
              </a:ext>
            </a:extLst>
          </p:cNvPr>
          <p:cNvSpPr>
            <a:spLocks noChangeArrowheads="1"/>
          </p:cNvSpPr>
          <p:nvPr/>
        </p:nvSpPr>
        <p:spPr bwMode="auto">
          <a:xfrm>
            <a:off x="2133600" y="4648200"/>
            <a:ext cx="2362200" cy="1752600"/>
          </a:xfrm>
          <a:prstGeom prst="parallelogram">
            <a:avLst>
              <a:gd name="adj" fmla="val 33696"/>
            </a:avLst>
          </a:prstGeom>
          <a:solidFill>
            <a:schemeClr val="accent1"/>
          </a:solidFill>
          <a:ln w="9525">
            <a:solidFill>
              <a:schemeClr val="tx1"/>
            </a:solidFill>
            <a:miter lim="800000"/>
            <a:headEnd/>
            <a:tailEnd/>
          </a:ln>
          <a:effectLst>
            <a:outerShdw dist="107763" dir="13500000" algn="ctr" rotWithShape="0">
              <a:srgbClr val="FF0066"/>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0" name="AutoShape 7">
            <a:extLst>
              <a:ext uri="{FF2B5EF4-FFF2-40B4-BE49-F238E27FC236}">
                <a16:creationId xmlns:a16="http://schemas.microsoft.com/office/drawing/2014/main" id="{C3FE01D7-6ED7-2B4C-B122-3B69EF9DD60D}"/>
              </a:ext>
            </a:extLst>
          </p:cNvPr>
          <p:cNvSpPr>
            <a:spLocks noChangeArrowheads="1"/>
          </p:cNvSpPr>
          <p:nvPr/>
        </p:nvSpPr>
        <p:spPr bwMode="auto">
          <a:xfrm rot="15061407">
            <a:off x="7917917" y="4391607"/>
            <a:ext cx="2362200" cy="1752600"/>
          </a:xfrm>
          <a:prstGeom prst="parallelogram">
            <a:avLst>
              <a:gd name="adj" fmla="val 33696"/>
            </a:avLst>
          </a:prstGeom>
          <a:solidFill>
            <a:srgbClr val="CC99FF"/>
          </a:solidFill>
          <a:ln w="9525">
            <a:solidFill>
              <a:schemeClr val="tx1"/>
            </a:solidFill>
            <a:miter lim="800000"/>
            <a:headEnd/>
            <a:tailEnd/>
          </a:ln>
          <a:effectLst>
            <a:outerShdw dist="107763" dir="18900000" algn="ctr" rotWithShape="0">
              <a:srgbClr val="FF0066"/>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1" name="AutoShape 8">
            <a:extLst>
              <a:ext uri="{FF2B5EF4-FFF2-40B4-BE49-F238E27FC236}">
                <a16:creationId xmlns:a16="http://schemas.microsoft.com/office/drawing/2014/main" id="{731DCD09-1594-0C46-8913-75E76355AEDF}"/>
              </a:ext>
            </a:extLst>
          </p:cNvPr>
          <p:cNvSpPr>
            <a:spLocks noChangeArrowheads="1"/>
          </p:cNvSpPr>
          <p:nvPr/>
        </p:nvSpPr>
        <p:spPr bwMode="auto">
          <a:xfrm rot="15089680">
            <a:off x="7924800" y="1905000"/>
            <a:ext cx="2362200" cy="1752600"/>
          </a:xfrm>
          <a:prstGeom prst="parallelogram">
            <a:avLst>
              <a:gd name="adj" fmla="val 33696"/>
            </a:avLst>
          </a:prstGeom>
          <a:solidFill>
            <a:srgbClr val="FF9900"/>
          </a:solidFill>
          <a:ln w="9525">
            <a:solidFill>
              <a:schemeClr val="tx1"/>
            </a:solidFill>
            <a:miter lim="800000"/>
            <a:headEnd/>
            <a:tailEnd/>
          </a:ln>
          <a:effectLst>
            <a:outerShdw dist="107763" dir="18900000" algn="ctr" rotWithShape="0">
              <a:srgbClr val="FF0066"/>
            </a:outerShdw>
          </a:effec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2" name="Text Box 9">
            <a:extLst>
              <a:ext uri="{FF2B5EF4-FFF2-40B4-BE49-F238E27FC236}">
                <a16:creationId xmlns:a16="http://schemas.microsoft.com/office/drawing/2014/main" id="{2AE14AC9-27EA-D943-9E92-5E6D47F436E3}"/>
              </a:ext>
            </a:extLst>
          </p:cNvPr>
          <p:cNvSpPr txBox="1">
            <a:spLocks noChangeArrowheads="1"/>
          </p:cNvSpPr>
          <p:nvPr/>
        </p:nvSpPr>
        <p:spPr bwMode="auto">
          <a:xfrm>
            <a:off x="2743200" y="2133601"/>
            <a:ext cx="1524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US" altLang="en-US" sz="2000" b="1" dirty="0"/>
              <a:t>Learning goals are content areas standards</a:t>
            </a:r>
          </a:p>
        </p:txBody>
      </p:sp>
      <p:sp>
        <p:nvSpPr>
          <p:cNvPr id="36873" name="Text Box 10">
            <a:extLst>
              <a:ext uri="{FF2B5EF4-FFF2-40B4-BE49-F238E27FC236}">
                <a16:creationId xmlns:a16="http://schemas.microsoft.com/office/drawing/2014/main" id="{A1D3E45A-BDB1-4E43-BAB1-BDD4080E1920}"/>
              </a:ext>
            </a:extLst>
          </p:cNvPr>
          <p:cNvSpPr txBox="1">
            <a:spLocks noChangeArrowheads="1"/>
          </p:cNvSpPr>
          <p:nvPr/>
        </p:nvSpPr>
        <p:spPr bwMode="auto">
          <a:xfrm>
            <a:off x="8001000" y="2072285"/>
            <a:ext cx="209993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000" b="1" dirty="0"/>
              <a:t>Instruction is comprehensible for all</a:t>
            </a:r>
          </a:p>
          <a:p>
            <a:pPr algn="ctr" eaLnBrk="1" hangingPunct="1">
              <a:buFontTx/>
              <a:buNone/>
            </a:pPr>
            <a:r>
              <a:rPr lang="en-US" altLang="en-US" sz="2000" b="1" dirty="0"/>
              <a:t>students</a:t>
            </a:r>
          </a:p>
          <a:p>
            <a:pPr algn="ctr" eaLnBrk="1" hangingPunct="1">
              <a:spcBef>
                <a:spcPct val="50000"/>
              </a:spcBef>
              <a:buFontTx/>
              <a:buNone/>
            </a:pPr>
            <a:endParaRPr lang="en-US" altLang="en-US" sz="2000" b="1" dirty="0"/>
          </a:p>
        </p:txBody>
      </p:sp>
      <p:sp>
        <p:nvSpPr>
          <p:cNvPr id="36874" name="Text Box 11">
            <a:extLst>
              <a:ext uri="{FF2B5EF4-FFF2-40B4-BE49-F238E27FC236}">
                <a16:creationId xmlns:a16="http://schemas.microsoft.com/office/drawing/2014/main" id="{E8CBEEDA-10F0-0042-ACBD-A28E2D56D2E4}"/>
              </a:ext>
            </a:extLst>
          </p:cNvPr>
          <p:cNvSpPr txBox="1">
            <a:spLocks noChangeArrowheads="1"/>
          </p:cNvSpPr>
          <p:nvPr/>
        </p:nvSpPr>
        <p:spPr bwMode="auto">
          <a:xfrm>
            <a:off x="2362200" y="4768770"/>
            <a:ext cx="2036180"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n-US" sz="2000" b="1" dirty="0"/>
              <a:t>The focus is on</a:t>
            </a:r>
          </a:p>
          <a:p>
            <a:pPr algn="ctr" eaLnBrk="1" hangingPunct="1">
              <a:buFontTx/>
              <a:buNone/>
            </a:pPr>
            <a:r>
              <a:rPr lang="en-US" altLang="en-US" sz="2000" b="1" dirty="0"/>
              <a:t>higher-level thinking skills</a:t>
            </a:r>
          </a:p>
          <a:p>
            <a:pPr eaLnBrk="1" hangingPunct="1">
              <a:spcBef>
                <a:spcPct val="50000"/>
              </a:spcBef>
              <a:buFontTx/>
              <a:buNone/>
            </a:pPr>
            <a:endParaRPr lang="en-US" altLang="en-US" sz="2000" b="1" dirty="0"/>
          </a:p>
        </p:txBody>
      </p:sp>
      <p:sp>
        <p:nvSpPr>
          <p:cNvPr id="36875" name="Text Box 12">
            <a:extLst>
              <a:ext uri="{FF2B5EF4-FFF2-40B4-BE49-F238E27FC236}">
                <a16:creationId xmlns:a16="http://schemas.microsoft.com/office/drawing/2014/main" id="{2BC48973-100A-A14F-873E-DA14729F2C32}"/>
              </a:ext>
            </a:extLst>
          </p:cNvPr>
          <p:cNvSpPr txBox="1">
            <a:spLocks noChangeArrowheads="1"/>
          </p:cNvSpPr>
          <p:nvPr/>
        </p:nvSpPr>
        <p:spPr bwMode="auto">
          <a:xfrm>
            <a:off x="8345347" y="4476306"/>
            <a:ext cx="148445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1800" b="1" dirty="0"/>
              <a:t>All teaching and learning benefits all  students</a:t>
            </a:r>
          </a:p>
        </p:txBody>
      </p:sp>
    </p:spTree>
    <p:extLst>
      <p:ext uri="{BB962C8B-B14F-4D97-AF65-F5344CB8AC3E}">
        <p14:creationId xmlns:p14="http://schemas.microsoft.com/office/powerpoint/2010/main" val="324353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E64E-06E0-FD4E-B9BB-55FD2129EB1E}"/>
              </a:ext>
            </a:extLst>
          </p:cNvPr>
          <p:cNvSpPr>
            <a:spLocks noGrp="1"/>
          </p:cNvSpPr>
          <p:nvPr>
            <p:ph type="title"/>
          </p:nvPr>
        </p:nvSpPr>
        <p:spPr/>
        <p:txBody>
          <a:bodyPr/>
          <a:lstStyle/>
          <a:p>
            <a:r>
              <a:rPr lang="en-US" dirty="0"/>
              <a:t>Adapted instructional/learning strategies…</a:t>
            </a:r>
          </a:p>
        </p:txBody>
      </p:sp>
      <p:sp>
        <p:nvSpPr>
          <p:cNvPr id="3" name="Content Placeholder 2">
            <a:extLst>
              <a:ext uri="{FF2B5EF4-FFF2-40B4-BE49-F238E27FC236}">
                <a16:creationId xmlns:a16="http://schemas.microsoft.com/office/drawing/2014/main" id="{82F7D93D-358D-4E48-A737-5226494CDD53}"/>
              </a:ext>
            </a:extLst>
          </p:cNvPr>
          <p:cNvSpPr>
            <a:spLocks noGrp="1"/>
          </p:cNvSpPr>
          <p:nvPr>
            <p:ph idx="1"/>
          </p:nvPr>
        </p:nvSpPr>
        <p:spPr/>
        <p:txBody>
          <a:bodyPr>
            <a:normAutofit/>
          </a:bodyPr>
          <a:lstStyle/>
          <a:p>
            <a:pPr marL="0" indent="0" algn="ctr">
              <a:buNone/>
            </a:pPr>
            <a:r>
              <a:rPr lang="en-US" sz="3200" dirty="0"/>
              <a:t>Teach the text backwards…</a:t>
            </a:r>
          </a:p>
          <a:p>
            <a:r>
              <a:rPr lang="en-US" sz="3200" dirty="0"/>
              <a:t>Teach the content, vocabulary, and cognate* lists for the course text or written materials using visuals, videos, audio recordings, role playing, small group discussions, etc.</a:t>
            </a:r>
          </a:p>
          <a:p>
            <a:r>
              <a:rPr lang="en-US" sz="3200" dirty="0"/>
              <a:t>Then  assign the students to read that text or written materials outside of class and to create critical/key questions that can be used in groups or for a quiz or exam.</a:t>
            </a:r>
          </a:p>
          <a:p>
            <a:pPr marL="0" indent="0">
              <a:buNone/>
            </a:pPr>
            <a:r>
              <a:rPr lang="en-US" sz="2400" dirty="0"/>
              <a:t>*Cognates are words that are the same or similar in two languages, i.e. important/</a:t>
            </a:r>
            <a:r>
              <a:rPr lang="en-US" sz="2400" dirty="0" err="1"/>
              <a:t>importante</a:t>
            </a:r>
            <a:r>
              <a:rPr lang="en-US" sz="2400" dirty="0"/>
              <a:t>; capital/capital; hospital/hospital; animal/animal, </a:t>
            </a:r>
            <a:r>
              <a:rPr lang="en-US" sz="2400" dirty="0" err="1"/>
              <a:t>etc</a:t>
            </a:r>
            <a:endParaRPr lang="en-US" sz="2400" dirty="0"/>
          </a:p>
        </p:txBody>
      </p:sp>
    </p:spTree>
    <p:extLst>
      <p:ext uri="{BB962C8B-B14F-4D97-AF65-F5344CB8AC3E}">
        <p14:creationId xmlns:p14="http://schemas.microsoft.com/office/powerpoint/2010/main" val="691297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2113</Words>
  <Application>Microsoft Office PowerPoint</Application>
  <PresentationFormat>Widescreen</PresentationFormat>
  <Paragraphs>158</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Calibri</vt:lpstr>
      <vt:lpstr>Calibri Light</vt:lpstr>
      <vt:lpstr>Times New Roman</vt:lpstr>
      <vt:lpstr>Wingdings</vt:lpstr>
      <vt:lpstr>Office Theme</vt:lpstr>
      <vt:lpstr>Improving the Academic Achievement of English Learners  and all Students in Higher Education:  What Instructors Need to Know…</vt:lpstr>
      <vt:lpstr>Three Types of English Learners</vt:lpstr>
      <vt:lpstr>Subtractive verses Additive bilingualism…  </vt:lpstr>
      <vt:lpstr>PowerPoint Presentation</vt:lpstr>
      <vt:lpstr>Social vs. Academic Language…</vt:lpstr>
      <vt:lpstr> Effective Instructors/Professors… </vt:lpstr>
      <vt:lpstr>Affective Emotional Support</vt:lpstr>
      <vt:lpstr>Cognitive Support in Any Language is…</vt:lpstr>
      <vt:lpstr>Adapted instructional/learning strategies…</vt:lpstr>
      <vt:lpstr>Adapted teaching/learning strategies…</vt:lpstr>
      <vt:lpstr>PowerPoint Presentation</vt:lpstr>
      <vt:lpstr>PowerPoint Presentation</vt:lpstr>
      <vt:lpstr>Make Texts and Assignments More Appropriate for Language Proficiency and Reading Levels</vt:lpstr>
      <vt:lpstr>Grouping for Differentiated Assistance Based on Student Need</vt:lpstr>
      <vt:lpstr>Keeping the End in 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Yturriago</dc:creator>
  <cp:lastModifiedBy>Jennifer Talley</cp:lastModifiedBy>
  <cp:revision>52</cp:revision>
  <dcterms:created xsi:type="dcterms:W3CDTF">2020-09-29T15:59:35Z</dcterms:created>
  <dcterms:modified xsi:type="dcterms:W3CDTF">2020-11-23T17:23:10Z</dcterms:modified>
</cp:coreProperties>
</file>