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226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30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918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34643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85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791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640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164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65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891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74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70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34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677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855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03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781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3166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A242D-AF33-4096-BCDC-12DDF5042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EvaluationKIT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9C0CB2-FF16-422E-92DB-2594A220B5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Faculty and course evaluation system</a:t>
            </a:r>
          </a:p>
        </p:txBody>
      </p:sp>
    </p:spTree>
    <p:extLst>
      <p:ext uri="{BB962C8B-B14F-4D97-AF65-F5344CB8AC3E}">
        <p14:creationId xmlns:p14="http://schemas.microsoft.com/office/powerpoint/2010/main" val="1808549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3F244-2793-4E51-82AD-BC14AA554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311316"/>
            <a:ext cx="9431143" cy="801047"/>
          </a:xfrm>
        </p:spPr>
        <p:txBody>
          <a:bodyPr/>
          <a:lstStyle/>
          <a:p>
            <a:r>
              <a:rPr lang="en-US" sz="3800" b="1" dirty="0"/>
              <a:t>A New Online Evaluation Process for a New Online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80DA3-2DC3-4596-AE5F-B646CE7BD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788968"/>
            <a:ext cx="8946541" cy="4965106"/>
          </a:xfrm>
        </p:spPr>
        <p:txBody>
          <a:bodyPr>
            <a:normAutofit/>
          </a:bodyPr>
          <a:lstStyle/>
          <a:p>
            <a:r>
              <a:rPr lang="en-US" dirty="0"/>
              <a:t>Beginning FA1, evaluations will be administered online. </a:t>
            </a:r>
          </a:p>
          <a:p>
            <a:r>
              <a:rPr lang="en-US" dirty="0"/>
              <a:t>The online system eliminates the need for physical forms, manual data entry, and manual report generation and dissemination.</a:t>
            </a:r>
          </a:p>
          <a:p>
            <a:r>
              <a:rPr lang="en-US" dirty="0"/>
              <a:t>The evaluations will be automatically sent to students each term.</a:t>
            </a:r>
          </a:p>
          <a:p>
            <a:r>
              <a:rPr lang="en-US" dirty="0"/>
              <a:t>There is a three-week window in which students can complete the evaluations (for FA1, the window is September 21-October 10).</a:t>
            </a:r>
          </a:p>
          <a:p>
            <a:r>
              <a:rPr lang="en-US" dirty="0"/>
              <a:t>In addition to an email sent to the student’s SAC e-mail, evaluations will also be accessible from the student’s Canvas dashboard.</a:t>
            </a:r>
          </a:p>
          <a:p>
            <a:r>
              <a:rPr lang="en-US" dirty="0"/>
              <a:t>Students will receive reminders every three days until they complete the evaluation.</a:t>
            </a:r>
          </a:p>
          <a:p>
            <a:r>
              <a:rPr lang="en-US" dirty="0"/>
              <a:t>Students MUST complete the evaluations. They will not be able to view final grades until they submit the evaluations.</a:t>
            </a:r>
          </a:p>
          <a:p>
            <a:r>
              <a:rPr lang="en-US" dirty="0"/>
              <a:t>Questions have been revised to reflect the new online environment</a:t>
            </a:r>
          </a:p>
        </p:txBody>
      </p:sp>
    </p:spTree>
    <p:extLst>
      <p:ext uri="{BB962C8B-B14F-4D97-AF65-F5344CB8AC3E}">
        <p14:creationId xmlns:p14="http://schemas.microsoft.com/office/powerpoint/2010/main" val="4233347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CCB22-E854-4C5E-88AD-DB3A20E15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845922" cy="1400530"/>
          </a:xfrm>
        </p:spPr>
        <p:txBody>
          <a:bodyPr/>
          <a:lstStyle/>
          <a:p>
            <a:r>
              <a:rPr lang="en-US" b="1" dirty="0"/>
              <a:t>What Does the Evaluation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39051-6AEB-4C53-B1EF-A2F8CFCC7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685273"/>
            <a:ext cx="8946541" cy="4195481"/>
          </a:xfrm>
        </p:spPr>
        <p:txBody>
          <a:bodyPr/>
          <a:lstStyle/>
          <a:p>
            <a:r>
              <a:rPr lang="en-US" sz="2200" dirty="0"/>
              <a:t>The evaluation questions were developed by the Office of Academic Effectiveness with input from each School Chair.</a:t>
            </a:r>
          </a:p>
          <a:p>
            <a:r>
              <a:rPr lang="en-US" sz="2200" dirty="0"/>
              <a:t>The evaluations are designed so that students can evaluate both their instructor as well as the course.</a:t>
            </a:r>
          </a:p>
          <a:p>
            <a:r>
              <a:rPr lang="en-US" sz="2200" dirty="0"/>
              <a:t>Most questions are Likert scale (strongly disagree to strongly  agree)</a:t>
            </a:r>
          </a:p>
          <a:p>
            <a:r>
              <a:rPr lang="en-US" sz="2200" dirty="0"/>
              <a:t>Open-ended questions allow students to describe in their  own words the strengths/areas of improvement for both instructors and the course overall.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872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0D36C-E864-4035-AA41-F0DBF4178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Instructor Evaluation (Likert Scale)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FF4B0-E78F-4CC5-83A0-091AE782A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069711"/>
            <a:ext cx="8408333" cy="533557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The instructor was organized and prepared for each class session</a:t>
            </a:r>
          </a:p>
          <a:p>
            <a:pPr lvl="0"/>
            <a:r>
              <a:rPr lang="en-US" dirty="0"/>
              <a:t>The instructor was responsive when students had questions or needed assistance</a:t>
            </a:r>
          </a:p>
          <a:p>
            <a:pPr lvl="0"/>
            <a:r>
              <a:rPr lang="en-US" dirty="0"/>
              <a:t>The instructor used class time effectively</a:t>
            </a:r>
          </a:p>
          <a:p>
            <a:pPr lvl="0"/>
            <a:r>
              <a:rPr lang="en-US" dirty="0"/>
              <a:t>The instructor used a variety of methods to present course content (such as textbook, multimedia resources like videos, articles, discussions, presentations, etc.)</a:t>
            </a:r>
          </a:p>
          <a:p>
            <a:pPr lvl="0"/>
            <a:r>
              <a:rPr lang="en-US" dirty="0"/>
              <a:t>The instructor clearly explained the goals of the course</a:t>
            </a:r>
          </a:p>
          <a:p>
            <a:pPr lvl="0"/>
            <a:r>
              <a:rPr lang="en-US" dirty="0"/>
              <a:t>The instructor was respectful of all cultures and all levels of language ability</a:t>
            </a:r>
          </a:p>
          <a:p>
            <a:pPr lvl="0"/>
            <a:r>
              <a:rPr lang="en-US" dirty="0"/>
              <a:t>The instructor provided useful feedback on my work </a:t>
            </a:r>
          </a:p>
          <a:p>
            <a:pPr lvl="0"/>
            <a:r>
              <a:rPr lang="en-US" dirty="0"/>
              <a:t>The instructor used the appropriate language of instruction (English only or Spanish only) </a:t>
            </a:r>
          </a:p>
          <a:p>
            <a:pPr lvl="0"/>
            <a:r>
              <a:rPr lang="en-US" dirty="0"/>
              <a:t>The instructor explained course content in a way I could understand</a:t>
            </a:r>
          </a:p>
          <a:p>
            <a:pPr lvl="0"/>
            <a:r>
              <a:rPr lang="en-US" dirty="0"/>
              <a:t>The instructor gave clear instructions about accessing digital books</a:t>
            </a:r>
          </a:p>
          <a:p>
            <a:pPr lvl="0"/>
            <a:r>
              <a:rPr lang="en-US" dirty="0"/>
              <a:t>I would recommend this instructor to other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408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90EC5-1EDE-40B0-8088-A66417BCF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Course Evaluation (Likert Scale)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AC166-4F3F-4D11-A12C-1039389FC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411895"/>
            <a:ext cx="9553691" cy="4894637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The course syllabus was well-organized and easy to navigate </a:t>
            </a:r>
          </a:p>
          <a:p>
            <a:pPr lvl="0"/>
            <a:r>
              <a:rPr lang="en-US" dirty="0"/>
              <a:t>The course syllabus and components were easily accessed in Canvas; i.e. GoToMeeting link</a:t>
            </a:r>
          </a:p>
          <a:p>
            <a:pPr lvl="0"/>
            <a:r>
              <a:rPr lang="en-US" dirty="0"/>
              <a:t>The online classroom activities were clear and relevant</a:t>
            </a:r>
          </a:p>
          <a:p>
            <a:pPr lvl="0"/>
            <a:r>
              <a:rPr lang="en-US" dirty="0"/>
              <a:t>The syllabus provided guidance on how to effectively use the class resources     </a:t>
            </a:r>
          </a:p>
          <a:p>
            <a:pPr lvl="0"/>
            <a:r>
              <a:rPr lang="en-US" dirty="0"/>
              <a:t>The course activities encouraged opportunities to interact with other students in class</a:t>
            </a:r>
          </a:p>
          <a:p>
            <a:pPr lvl="0"/>
            <a:r>
              <a:rPr lang="en-US" dirty="0"/>
              <a:t>Assignments and tests were aligned with course content</a:t>
            </a:r>
          </a:p>
          <a:p>
            <a:pPr lvl="0"/>
            <a:r>
              <a:rPr lang="en-US" dirty="0"/>
              <a:t>The workload required in this class was appropriate</a:t>
            </a:r>
          </a:p>
          <a:p>
            <a:pPr lvl="0"/>
            <a:r>
              <a:rPr lang="en-US" dirty="0"/>
              <a:t>The syllabus included assessments, grading scale, course objectives, attendance policy, course calendar, online resources and other information I needed to be successful in this course</a:t>
            </a:r>
          </a:p>
          <a:p>
            <a:pPr lvl="0"/>
            <a:r>
              <a:rPr lang="en-US" dirty="0"/>
              <a:t>I learned a lot in this course and would recommend it to other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02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6F48B-2A61-4BB0-965A-907756842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Additional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D0A02-90E3-4EAD-9A2D-EFC9EFEDA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416935"/>
            <a:ext cx="9624391" cy="5360939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Face-to-Face Evaluation (if applicable/Likert Scale)</a:t>
            </a:r>
            <a:endParaRPr lang="en-US" dirty="0"/>
          </a:p>
          <a:p>
            <a:pPr marL="0" lvl="0" indent="0">
              <a:buNone/>
            </a:pPr>
            <a:r>
              <a:rPr lang="en-US" dirty="0"/>
              <a:t>	Proper safety protocols were followed when meeting in-person</a:t>
            </a:r>
          </a:p>
          <a:p>
            <a:pPr marL="0" lvl="0" indent="0">
              <a:buNone/>
            </a:pPr>
            <a:r>
              <a:rPr lang="en-US" dirty="0"/>
              <a:t>	Labs were aligned with the course content</a:t>
            </a:r>
          </a:p>
          <a:p>
            <a:pPr marL="0" lvl="0" indent="0">
              <a:buNone/>
            </a:pPr>
            <a:endParaRPr lang="en-US" dirty="0"/>
          </a:p>
          <a:p>
            <a:r>
              <a:rPr lang="en-US" b="1" dirty="0"/>
              <a:t>What is your experience with online courses?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/>
              <a:t>This is my first online class</a:t>
            </a:r>
          </a:p>
          <a:p>
            <a:pPr marL="0" indent="0">
              <a:buNone/>
            </a:pPr>
            <a:r>
              <a:rPr lang="en-US" dirty="0"/>
              <a:t>	I previously enrolled, but did not complete an online class</a:t>
            </a:r>
          </a:p>
          <a:p>
            <a:pPr marL="0" indent="0">
              <a:buNone/>
            </a:pPr>
            <a:r>
              <a:rPr lang="en-US" dirty="0"/>
              <a:t>	I have completed at least one online course at St. Augustine</a:t>
            </a:r>
          </a:p>
          <a:p>
            <a:pPr marL="0" indent="0">
              <a:buNone/>
            </a:pPr>
            <a:r>
              <a:rPr lang="en-US" dirty="0"/>
              <a:t>	I have completed at least one online course at another institution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Open-Ended Questions (optional)</a:t>
            </a:r>
            <a:endParaRPr lang="en-US" dirty="0"/>
          </a:p>
          <a:p>
            <a:pPr marL="0" lvl="0" indent="0">
              <a:buNone/>
            </a:pPr>
            <a:r>
              <a:rPr lang="en-US" dirty="0"/>
              <a:t>	List two strengths of the instructor.</a:t>
            </a:r>
          </a:p>
          <a:p>
            <a:pPr marL="0" lvl="0" indent="0">
              <a:buNone/>
            </a:pPr>
            <a:r>
              <a:rPr lang="en-US" dirty="0"/>
              <a:t>	What are areas in which the instructor can improve? 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	List two strengths of the course.</a:t>
            </a:r>
          </a:p>
          <a:p>
            <a:pPr marL="0" lvl="0" indent="0">
              <a:buNone/>
            </a:pPr>
            <a:r>
              <a:rPr lang="en-US" dirty="0"/>
              <a:t>	How can this course be improved?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73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EE268-9DA9-4E8B-AF67-F105955C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Information for Faculty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4ECD6-477B-41F5-9EF2-BE3083C87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632917"/>
            <a:ext cx="8946541" cy="4918712"/>
          </a:xfrm>
        </p:spPr>
        <p:txBody>
          <a:bodyPr>
            <a:normAutofit/>
          </a:bodyPr>
          <a:lstStyle/>
          <a:p>
            <a:r>
              <a:rPr lang="en-US" sz="2200" dirty="0"/>
              <a:t>Please remind your students to complete the evaluations or provide a few minutes of class time for them to do so.</a:t>
            </a:r>
          </a:p>
          <a:p>
            <a:r>
              <a:rPr lang="en-US" sz="2200" dirty="0"/>
              <a:t>Be aware that if students contact you regarding inability to view final grades, it may be because they have not yet submitted the evaluation. </a:t>
            </a:r>
          </a:p>
          <a:p>
            <a:r>
              <a:rPr lang="en-US" sz="2200" dirty="0"/>
              <a:t>Faculty will be sent a notification each term when the evaluations go live.</a:t>
            </a:r>
          </a:p>
          <a:p>
            <a:r>
              <a:rPr lang="en-US" sz="2200" dirty="0"/>
              <a:t>Faculty will receive a link to their results after the close of the evaluation period.</a:t>
            </a:r>
          </a:p>
          <a:p>
            <a:r>
              <a:rPr lang="en-US" sz="2200" dirty="0"/>
              <a:t>Faculty results will also be available to the School Chair.</a:t>
            </a:r>
          </a:p>
        </p:txBody>
      </p:sp>
    </p:spTree>
    <p:extLst>
      <p:ext uri="{BB962C8B-B14F-4D97-AF65-F5344CB8AC3E}">
        <p14:creationId xmlns:p14="http://schemas.microsoft.com/office/powerpoint/2010/main" val="3079134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2791</TotalTime>
  <Words>699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EvaluationKIT</vt:lpstr>
      <vt:lpstr>A New Online Evaluation Process for a New Online Environment</vt:lpstr>
      <vt:lpstr>What Does the Evaluation Look Like?</vt:lpstr>
      <vt:lpstr>Instructor Evaluation (Likert Scale)</vt:lpstr>
      <vt:lpstr>Course Evaluation (Likert Scale)</vt:lpstr>
      <vt:lpstr>Additional Questions</vt:lpstr>
      <vt:lpstr>Information for Faculty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Quizlet</dc:title>
  <dc:creator>Jennifer Talley</dc:creator>
  <cp:lastModifiedBy>Jennifer Talley</cp:lastModifiedBy>
  <cp:revision>6</cp:revision>
  <dcterms:created xsi:type="dcterms:W3CDTF">2020-09-14T21:07:35Z</dcterms:created>
  <dcterms:modified xsi:type="dcterms:W3CDTF">2020-09-16T19:39:31Z</dcterms:modified>
</cp:coreProperties>
</file>