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8" r:id="rId8"/>
    <p:sldId id="267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60"/>
  </p:normalViewPr>
  <p:slideViewPr>
    <p:cSldViewPr snapToGrid="0">
      <p:cViewPr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4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267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3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47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91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3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9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3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3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2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1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0B0C90-8F90-4928-8767-94A63BB2B7D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F86D-9FCC-4FF7-A30B-2F905F1D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59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sabelamd.wordpress.com/category/textos-de-apoio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Learning%20Outcome%20Alignment%20to%20Activities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erlund.blogspot.com/2016/06/what-does-student-engagement-look-lik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../Participation%20Log.pdf" TargetMode="External"/><Relationship Id="rId4" Type="http://schemas.openxmlformats.org/officeDocument/2006/relationships/hyperlink" Target="../DISCUSSION%20RUBRIC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reyerinstitute.psu.edu/pdf/GuideToItemAnalysi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16/01/feedback-vs-criticism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qualitymatters.org/sites/default/files/PDFs/StandardsfromtheQMHigherEducationRubric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7224-E940-433A-ACEF-EC1DF943E1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Designing HLC-Compliant Assessments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0D106-FB82-4FAD-9149-3468768AD2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30, 2020</a:t>
            </a:r>
          </a:p>
        </p:txBody>
      </p:sp>
    </p:spTree>
    <p:extLst>
      <p:ext uri="{BB962C8B-B14F-4D97-AF65-F5344CB8AC3E}">
        <p14:creationId xmlns:p14="http://schemas.microsoft.com/office/powerpoint/2010/main" val="389082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FEFA-C2ED-47EB-8540-2ACF1D3F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HLC Guidelines?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255AF-3D5D-4DA9-859E-1E159BDAB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94699"/>
            <a:ext cx="8946541" cy="4195481"/>
          </a:xfrm>
        </p:spPr>
        <p:txBody>
          <a:bodyPr/>
          <a:lstStyle/>
          <a:p>
            <a:r>
              <a:rPr lang="en-US" b="1" dirty="0"/>
              <a:t>4.B.</a:t>
            </a:r>
            <a:r>
              <a:rPr lang="en-US" dirty="0"/>
              <a:t> The institution engages in ongoing assessment of student learning as part of its commitment to the educational outcomes of its students.</a:t>
            </a:r>
          </a:p>
          <a:p>
            <a:r>
              <a:rPr lang="en-US" dirty="0"/>
              <a:t>The institution has effective processes for assessment of student learning and for achievement of learning goals in academic and cocurricular offerings.</a:t>
            </a:r>
          </a:p>
          <a:p>
            <a:r>
              <a:rPr lang="en-US" dirty="0"/>
              <a:t>The institution uses the information gained from assessment to improve student learning.</a:t>
            </a:r>
          </a:p>
          <a:p>
            <a:r>
              <a:rPr lang="en-US" dirty="0"/>
              <a:t>The institution’s processes and methodologies to assess student learning reflect good practice, including the substantial participation of faculty, instructional and other relevant staff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1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244C-4638-424A-8B59-A85B63A9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That Doesn’t Tell Us What To Do!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6AB70-F81D-47CB-AC88-A2A55DBC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84" y="1468456"/>
            <a:ext cx="8946541" cy="4195481"/>
          </a:xfrm>
        </p:spPr>
        <p:txBody>
          <a:bodyPr/>
          <a:lstStyle/>
          <a:p>
            <a:r>
              <a:rPr lang="en-US" dirty="0"/>
              <a:t>It is intentionally vague- guidelines are written to apply to a variety of types of institutions, different missions, different academic programs, and different student populations</a:t>
            </a:r>
          </a:p>
          <a:p>
            <a:r>
              <a:rPr lang="en-US" dirty="0"/>
              <a:t>There is no one-size-fits-all prescriptive solution</a:t>
            </a:r>
          </a:p>
          <a:p>
            <a:r>
              <a:rPr lang="en-US" dirty="0"/>
              <a:t>Each department must determine the processes and assessment tools that make the most sense for its curriculum and students</a:t>
            </a:r>
          </a:p>
          <a:p>
            <a:r>
              <a:rPr lang="en-US" dirty="0"/>
              <a:t>As such, the development of high-quality assessments takes a village</a:t>
            </a:r>
          </a:p>
          <a:p>
            <a:pPr lvl="1"/>
            <a:r>
              <a:rPr lang="en-US" dirty="0"/>
              <a:t>It is not a process of faculty designing one-off assessments every term from within a silo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6CC9F-422B-44A7-845A-F56EB2AC9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07693" y="4664465"/>
            <a:ext cx="3481633" cy="17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6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CE87-574C-4DA5-B30C-0862E29A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4B in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9C4C9-CA93-4E17-A887-545E38FCC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21322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/>
              <a:t>Component One:</a:t>
            </a:r>
          </a:p>
          <a:p>
            <a:pPr lvl="1"/>
            <a:r>
              <a:rPr lang="en-US" dirty="0"/>
              <a:t>The institution engages in ongoing assessment of student learning as part of its commitment to the educational outcomes of its students.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 you/your department regularly take inventory of SLOs and ensure students are meeting them?</a:t>
            </a:r>
          </a:p>
          <a:p>
            <a:pPr lvl="1"/>
            <a:r>
              <a:rPr lang="en-US" dirty="0"/>
              <a:t>What are your class’ pass/fail rates?</a:t>
            </a:r>
          </a:p>
          <a:p>
            <a:pPr lvl="1"/>
            <a:r>
              <a:rPr lang="en-US" dirty="0"/>
              <a:t>Do you know what your program’s review process is? What evidence do you have that this process is happening?</a:t>
            </a:r>
          </a:p>
          <a:p>
            <a:pPr lvl="1"/>
            <a:r>
              <a:rPr lang="en-US" dirty="0"/>
              <a:t>Is every assessment directly related to the objectives of the course? Is that correlation demonstrated in the syllabus? See Sample Alignment of Objectives </a:t>
            </a:r>
            <a:r>
              <a:rPr lang="en-US" dirty="0">
                <a:hlinkClick r:id="rId2" action="ppaction://hlinkfile"/>
              </a:rPr>
              <a:t>for a module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88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4273E-5374-4500-8A97-E175D59A5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21312" y="3611054"/>
            <a:ext cx="2403834" cy="1277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798C6A-7D6A-4133-8942-53285775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4B in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107A0-EF2D-4A91-9740-DBE4D64EF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897" y="1440176"/>
            <a:ext cx="9190759" cy="5205721"/>
          </a:xfrm>
        </p:spPr>
        <p:txBody>
          <a:bodyPr>
            <a:normAutofit/>
          </a:bodyPr>
          <a:lstStyle/>
          <a:p>
            <a:r>
              <a:rPr lang="en-US" dirty="0"/>
              <a:t>Component Two:</a:t>
            </a:r>
          </a:p>
          <a:p>
            <a:pPr lvl="1"/>
            <a:r>
              <a:rPr lang="en-US" dirty="0"/>
              <a:t>The institution has effective processes for assessment of student learning and for achievement of learning goals in academic and cocurricular offerings.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is learning measured and quantified?</a:t>
            </a:r>
          </a:p>
          <a:p>
            <a:pPr lvl="1"/>
            <a:r>
              <a:rPr lang="en-US" dirty="0"/>
              <a:t>Many classes list “participation” as a grading criterion </a:t>
            </a:r>
          </a:p>
          <a:p>
            <a:pPr lvl="2"/>
            <a:r>
              <a:rPr lang="en-US" dirty="0"/>
              <a:t>How is this measured? </a:t>
            </a:r>
          </a:p>
          <a:p>
            <a:pPr lvl="2"/>
            <a:r>
              <a:rPr lang="en-US" dirty="0"/>
              <a:t>How are rubrics incorporated into the online syllabus or modules? </a:t>
            </a:r>
          </a:p>
          <a:p>
            <a:pPr lvl="2"/>
            <a:r>
              <a:rPr lang="en-US" dirty="0">
                <a:hlinkClick r:id="rId4" action="ppaction://hlinkfile"/>
              </a:rPr>
              <a:t>View Discussion Rubric</a:t>
            </a:r>
            <a:r>
              <a:rPr lang="en-US" dirty="0"/>
              <a:t> for online discussion posts. </a:t>
            </a:r>
          </a:p>
          <a:p>
            <a:pPr lvl="2"/>
            <a:r>
              <a:rPr lang="en-US" dirty="0"/>
              <a:t>How do we give participation points for in-class participation? Instructor grade sheets? Track number of contributions per student? </a:t>
            </a:r>
            <a:r>
              <a:rPr lang="en-US" dirty="0">
                <a:hlinkClick r:id="rId5" action="ppaction://hlinkfile"/>
              </a:rPr>
              <a:t>Student participation logs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do we ensure learning is consistent across different instructors and sections?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5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6E526-2361-40EA-87E3-AB205ABE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4B in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077F1-E66B-4249-8F44-C0F6D6FE5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 Three:</a:t>
            </a:r>
          </a:p>
          <a:p>
            <a:pPr lvl="1"/>
            <a:r>
              <a:rPr lang="en-US" dirty="0"/>
              <a:t>The institution uses the information gained from assessment to improve student learning.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do you/your department do after assessment data is recorded? How does this data inform your teaching or assessment design?</a:t>
            </a:r>
          </a:p>
          <a:p>
            <a:pPr lvl="1"/>
            <a:r>
              <a:rPr lang="en-US" dirty="0"/>
              <a:t>Can you give an example of how your assessment information has been used to positively impact student learning?</a:t>
            </a:r>
          </a:p>
          <a:p>
            <a:pPr lvl="1"/>
            <a:r>
              <a:rPr lang="en-US" dirty="0"/>
              <a:t>How do you or your department engage in formal </a:t>
            </a:r>
            <a:r>
              <a:rPr lang="en-US" dirty="0">
                <a:hlinkClick r:id="rId2"/>
              </a:rPr>
              <a:t>item analysis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8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B391-B2A7-4C4F-B111-66055F25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4B in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7838D-B219-4E1B-B5E4-6BF7A9F7F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81431"/>
            <a:ext cx="8946541" cy="4195481"/>
          </a:xfrm>
        </p:spPr>
        <p:txBody>
          <a:bodyPr/>
          <a:lstStyle/>
          <a:p>
            <a:r>
              <a:rPr lang="en-US" dirty="0"/>
              <a:t>Component Four:</a:t>
            </a:r>
          </a:p>
          <a:p>
            <a:pPr lvl="1"/>
            <a:r>
              <a:rPr lang="en-US" dirty="0"/>
              <a:t>The institution’s processes and methodologies to assess student learning reflect good practice, including the substantial participation of faculty, instructional and other relevant staff members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are you involved in creating your course’s assessments? What guidance or support do you receive?</a:t>
            </a:r>
          </a:p>
          <a:p>
            <a:pPr lvl="1"/>
            <a:r>
              <a:rPr lang="en-US" dirty="0"/>
              <a:t>Do you have a voice in the process? How do you make recommendations or suggestions? Do you have regular access to your colleagues to discuss these issues?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65400-1805-43B7-93CE-018345B38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1756" y="5248863"/>
            <a:ext cx="2011613" cy="10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9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1C41-7050-4129-BE7E-E03DD749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60546-5733-45FB-B22D-6185C3F53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more about the Quality Measures template here:</a:t>
            </a:r>
          </a:p>
          <a:p>
            <a:r>
              <a:rPr lang="en-US" dirty="0">
                <a:hlinkClick r:id="rId2"/>
              </a:rPr>
              <a:t>https://www.qualitymatters.org/sites/default/files/PDFs/StandardsfromtheQMHigherEducationRubric.pdf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Specifically regarding assessment, the template suggests: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6F4E2-D6AF-45C2-8018-464DD706D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94" t="57870" r="27282" b="29621"/>
          <a:stretch/>
        </p:blipFill>
        <p:spPr>
          <a:xfrm>
            <a:off x="265521" y="4574086"/>
            <a:ext cx="11660957" cy="15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7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7458-F042-4547-A304-E69EA481E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4F3AE-DDBC-4743-95CF-156FFA6FD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Q&amp;A</a:t>
            </a:r>
          </a:p>
        </p:txBody>
      </p:sp>
    </p:spTree>
    <p:extLst>
      <p:ext uri="{BB962C8B-B14F-4D97-AF65-F5344CB8AC3E}">
        <p14:creationId xmlns:p14="http://schemas.microsoft.com/office/powerpoint/2010/main" val="359028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1836</TotalTime>
  <Words>605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Designing HLC-Compliant Assessments</vt:lpstr>
      <vt:lpstr>What are the HLC Guidelines?</vt:lpstr>
      <vt:lpstr>But That Doesn’t Tell Us What To Do!</vt:lpstr>
      <vt:lpstr>Criterion 4B in Detail</vt:lpstr>
      <vt:lpstr>Criterion 4B in Detail</vt:lpstr>
      <vt:lpstr>Criterion 4B in Detail</vt:lpstr>
      <vt:lpstr>Criterion 4B in Detail</vt:lpstr>
      <vt:lpstr>Additional Resources</vt:lpstr>
      <vt:lpstr>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HLC-Compliant Assessments</dc:title>
  <dc:creator>Jennifer Talley</dc:creator>
  <cp:lastModifiedBy>Jennifer Talley</cp:lastModifiedBy>
  <cp:revision>30</cp:revision>
  <dcterms:created xsi:type="dcterms:W3CDTF">2020-08-19T15:02:26Z</dcterms:created>
  <dcterms:modified xsi:type="dcterms:W3CDTF">2020-09-30T18:22:23Z</dcterms:modified>
</cp:coreProperties>
</file>